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70" d="100"/>
          <a:sy n="170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26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anpub.com/generativeaiforscience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3750" y="476250"/>
            <a:ext cx="1333500" cy="1333500"/>
          </a:xfrm>
          <a:prstGeom prst="roundRect">
            <a:avLst>
              <a:gd name="adj" fmla="val 68571"/>
            </a:avLst>
          </a:prstGeom>
          <a:noFill/>
          <a:ln w="19050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76250" y="3333750"/>
            <a:ext cx="857250" cy="857250"/>
          </a:xfrm>
          <a:prstGeom prst="roundRect">
            <a:avLst>
              <a:gd name="adj" fmla="val 106667"/>
            </a:avLst>
          </a:prstGeom>
          <a:noFill/>
          <a:ln w="19050">
            <a:solidFill>
              <a:srgbClr val="5EEA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43000" y="1714500"/>
            <a:ext cx="571500" cy="571500"/>
          </a:xfrm>
          <a:prstGeom prst="roundRect">
            <a:avLst>
              <a:gd name="adj" fmla="val 160000"/>
            </a:avLst>
          </a:prstGeom>
          <a:solidFill>
            <a:srgbClr val="E94560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785585" y="634530"/>
            <a:ext cx="1025744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Aft>
                <a:spcPts val="1200"/>
              </a:spcAft>
              <a:buNone/>
            </a:pPr>
            <a:r>
              <a:rPr lang="en-US" sz="1050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CHAPTER 1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2623307" y="1224037"/>
            <a:ext cx="3350300" cy="502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960"/>
              </a:lnSpc>
              <a:spcAft>
                <a:spcPts val="1200"/>
              </a:spcAft>
              <a:buNone/>
            </a:pPr>
            <a:r>
              <a:rPr lang="en-US" sz="33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Generative AI</a:t>
            </a:r>
            <a:endParaRPr lang="en-US" sz="3300" dirty="0"/>
          </a:p>
        </p:txBody>
      </p:sp>
      <p:sp>
        <p:nvSpPr>
          <p:cNvPr id="7" name="Text 5"/>
          <p:cNvSpPr/>
          <p:nvPr/>
        </p:nvSpPr>
        <p:spPr>
          <a:xfrm>
            <a:off x="2387203" y="1970819"/>
            <a:ext cx="4075804" cy="346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30"/>
              </a:lnSpc>
              <a:spcAft>
                <a:spcPts val="2400"/>
              </a:spcAft>
              <a:buNone/>
            </a:pPr>
            <a:r>
              <a:rPr lang="en-US" sz="1950" dirty="0">
                <a:solidFill>
                  <a:srgbClr val="FFFFFF">
                    <a:alpha val="90000"/>
                  </a:srgbClr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 New Frontier for Scientific Discovery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2387203" y="3178373"/>
            <a:ext cx="942975" cy="318046"/>
          </a:xfrm>
          <a:prstGeom prst="roundRect">
            <a:avLst>
              <a:gd name="adj" fmla="val 59897"/>
            </a:avLst>
          </a:prstGeom>
          <a:solidFill>
            <a:srgbClr val="E94560">
              <a:alpha val="20000"/>
            </a:srgbClr>
          </a:solidFill>
          <a:ln w="9525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2542937" y="3264098"/>
            <a:ext cx="63150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Transformers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3444478" y="3178373"/>
            <a:ext cx="1096566" cy="318046"/>
          </a:xfrm>
          <a:prstGeom prst="roundRect">
            <a:avLst>
              <a:gd name="adj" fmla="val 59897"/>
            </a:avLst>
          </a:prstGeom>
          <a:solidFill>
            <a:srgbClr val="E94560">
              <a:alpha val="20000"/>
            </a:srgbClr>
          </a:solidFill>
          <a:ln w="9525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598676" y="3264098"/>
            <a:ext cx="78817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Diffusion Models</a:t>
            </a:r>
            <a:endParaRPr lang="en-US" sz="825" dirty="0"/>
          </a:p>
        </p:txBody>
      </p:sp>
      <p:sp>
        <p:nvSpPr>
          <p:cNvPr id="12" name="Text 10"/>
          <p:cNvSpPr/>
          <p:nvPr/>
        </p:nvSpPr>
        <p:spPr>
          <a:xfrm>
            <a:off x="4655344" y="3178373"/>
            <a:ext cx="917823" cy="318046"/>
          </a:xfrm>
          <a:prstGeom prst="roundRect">
            <a:avLst>
              <a:gd name="adj" fmla="val 59897"/>
            </a:avLst>
          </a:prstGeom>
          <a:solidFill>
            <a:srgbClr val="E94560">
              <a:alpha val="20000"/>
            </a:srgbClr>
          </a:solidFill>
          <a:ln w="9525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811329" y="3264098"/>
            <a:ext cx="60585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ML</a:t>
            </a:r>
            <a:endParaRPr lang="en-US" sz="825" dirty="0"/>
          </a:p>
        </p:txBody>
      </p:sp>
      <p:sp>
        <p:nvSpPr>
          <p:cNvPr id="14" name="Text 12"/>
          <p:cNvSpPr/>
          <p:nvPr/>
        </p:nvSpPr>
        <p:spPr>
          <a:xfrm>
            <a:off x="5687467" y="3178373"/>
            <a:ext cx="1069181" cy="318046"/>
          </a:xfrm>
          <a:prstGeom prst="roundRect">
            <a:avLst>
              <a:gd name="adj" fmla="val 59897"/>
            </a:avLst>
          </a:prstGeom>
          <a:solidFill>
            <a:srgbClr val="E94560">
              <a:alpha val="20000"/>
            </a:srgbClr>
          </a:solidFill>
          <a:ln w="9525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5841938" y="3264098"/>
            <a:ext cx="76023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Co-Scientists</a:t>
            </a:r>
            <a:endParaRPr lang="en-US" sz="825" dirty="0"/>
          </a:p>
        </p:txBody>
      </p:sp>
      <p:pic>
        <p:nvPicPr>
          <p:cNvPr id="16" name="Image 0" descr="/tmp/rasterized-gradient-26bfad0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4029819"/>
            <a:ext cx="1143000" cy="38100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2553701" y="4797569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</a:t>
            </a:r>
          </a:p>
          <a:p>
            <a:pPr marL="0" indent="0" algn="ctr">
              <a:lnSpc>
                <a:spcPts val="945"/>
              </a:lnSpc>
              <a:buNone/>
            </a:pPr>
            <a:r>
              <a:rPr lang="en-US" sz="1000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5"/>
              </a:rPr>
              <a:t>https://leanpub.com/generativeaiforscience</a:t>
            </a:r>
            <a:endParaRPr lang="en-US" sz="1000" dirty="0">
              <a:solidFill>
                <a:srgbClr val="FFFFFF">
                  <a:alpha val="40000"/>
                </a:srgbClr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ctr">
              <a:lnSpc>
                <a:spcPts val="945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 New Scientific Partner</a:t>
            </a:r>
            <a:endParaRPr lang="en-US" sz="2400" dirty="0"/>
          </a:p>
        </p:txBody>
      </p:sp>
      <p:pic>
        <p:nvPicPr>
          <p:cNvPr id="4" name="Image 0" descr="/tmp/rasterized-gradient-c76ac3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622524"/>
            <a:ext cx="4191000" cy="800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1793974"/>
            <a:ext cx="392506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FFFFFF">
                    <a:alpha val="90000"/>
                  </a:srgbClr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"Generative AI is not replacing scientists—it is becoming a new kind of collaborator."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285750" y="2536924"/>
            <a:ext cx="427482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3"/>
              </a:lnSpc>
              <a:buNone/>
            </a:pPr>
            <a:r>
              <a:rPr lang="en-US" sz="9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most impactful discoveries are likely to emerge where </a:t>
            </a:r>
            <a:r>
              <a:rPr lang="en-US" sz="9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human insight</a:t>
            </a:r>
            <a:r>
              <a:rPr lang="en-US" sz="9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and </a:t>
            </a:r>
            <a:r>
              <a:rPr lang="en-US" sz="9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machine-generated ideas</a:t>
            </a:r>
            <a:r>
              <a:rPr lang="en-US" sz="9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interact in a tight loop.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285750" y="3022699"/>
            <a:ext cx="4191000" cy="1012478"/>
          </a:xfrm>
          <a:prstGeom prst="roundRect">
            <a:avLst>
              <a:gd name="adj" fmla="val 9408"/>
            </a:avLst>
          </a:prstGeom>
          <a:solidFill>
            <a:srgbClr val="FFFFFF"/>
          </a:solidFill>
          <a:ln w="19050">
            <a:solidFill>
              <a:srgbClr val="8B5C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38150" y="3175099"/>
            <a:ext cx="39639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Co-Scientist (Google, 2025)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38150" y="3411289"/>
            <a:ext cx="396392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Multi-agent framework with specialized agents for hypothesis generation, debate, and evolution. Recapitulates discoveries in days that previously required years of research.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4667250" y="1533525"/>
            <a:ext cx="427482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Generative AI Enables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4667250" y="1788765"/>
            <a:ext cx="4191000" cy="35049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4686300" y="1788765"/>
            <a:ext cx="0" cy="350490"/>
          </a:xfrm>
          <a:prstGeom prst="line">
            <a:avLst/>
          </a:prstGeom>
          <a:noFill/>
          <a:ln w="38100">
            <a:solidFill>
              <a:srgbClr val="E9456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838700" y="1884015"/>
            <a:ext cx="39639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Expand the hypothesis space far beyond what any team could enumerate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4667250" y="2215455"/>
            <a:ext cx="4191000" cy="35049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4686300" y="2215455"/>
            <a:ext cx="0" cy="35049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4838700" y="2310705"/>
            <a:ext cx="39639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Accelerate cycles of modeling, simulation, and experiment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4667250" y="2642146"/>
            <a:ext cx="4191000" cy="35049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4686300" y="2642146"/>
            <a:ext cx="0" cy="350490"/>
          </a:xfrm>
          <a:prstGeom prst="line">
            <a:avLst/>
          </a:prstGeom>
          <a:noFill/>
          <a:ln w="38100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838700" y="2737396"/>
            <a:ext cx="39639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Enable researchers with limited resources to use state-of-the-art tools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4667250" y="3068836"/>
            <a:ext cx="4191000" cy="35049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8"/>
          <p:cNvSpPr/>
          <p:nvPr/>
        </p:nvSpPr>
        <p:spPr>
          <a:xfrm>
            <a:off x="4686300" y="3068836"/>
            <a:ext cx="0" cy="350490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4838700" y="3164086"/>
            <a:ext cx="39639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Bridge separate fields by revealing shared patterns in data and models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4667250" y="3514576"/>
            <a:ext cx="4191000" cy="609600"/>
          </a:xfrm>
          <a:prstGeom prst="roundRect">
            <a:avLst>
              <a:gd name="adj" fmla="val 15625"/>
            </a:avLst>
          </a:prstGeom>
          <a:solidFill>
            <a:srgbClr val="ECFDF5"/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4761357" y="3647926"/>
            <a:ext cx="400278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Scientists who understand and apply generative AI will stand at the forefront of discovery in every field.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0" y="3429000"/>
            <a:ext cx="952500" cy="952500"/>
          </a:xfrm>
          <a:prstGeom prst="roundRect">
            <a:avLst>
              <a:gd name="adj" fmla="val 96000"/>
            </a:avLst>
          </a:prstGeom>
          <a:noFill/>
          <a:ln w="19050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1634579"/>
            <a:ext cx="42748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TRANSFORMATION</a:t>
            </a:r>
            <a:endParaRPr lang="en-US" sz="825" dirty="0"/>
          </a:p>
        </p:txBody>
      </p:sp>
      <p:sp>
        <p:nvSpPr>
          <p:cNvPr id="5" name="Text 3"/>
          <p:cNvSpPr/>
          <p:nvPr/>
        </p:nvSpPr>
        <p:spPr>
          <a:xfrm>
            <a:off x="285750" y="1876425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E9456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68201" y="1910655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609600" y="1876425"/>
            <a:ext cx="394449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AI creates new data and hypotheses, not just recognizes patterns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285750" y="2272605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68201" y="2306836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609600" y="2272605"/>
            <a:ext cx="330676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technologies: Transformers, Diffusion Models, VAEs/GANs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285750" y="2577405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68201" y="2611636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609600" y="2577405"/>
            <a:ext cx="3774775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Pre-training + fine-tuning overcomes data scarcity in specialized domains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285750" y="2882205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368201" y="2916436"/>
            <a:ext cx="6497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609600" y="2882205"/>
            <a:ext cx="36843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is a collaborator, not a replacement—human insight + machine ideas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285750" y="3206055"/>
            <a:ext cx="4191000" cy="817066"/>
          </a:xfrm>
          <a:prstGeom prst="roundRect">
            <a:avLst>
              <a:gd name="adj" fmla="val 11658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09575" y="3329880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METRICS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397319" y="3539430"/>
            <a:ext cx="1250112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80-90%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397319" y="3779341"/>
            <a:ext cx="125011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I success</a:t>
            </a:r>
            <a:endParaRPr lang="en-US" sz="675" dirty="0"/>
          </a:p>
        </p:txBody>
      </p:sp>
      <p:sp>
        <p:nvSpPr>
          <p:cNvPr id="21" name="Text 19"/>
          <p:cNvSpPr/>
          <p:nvPr/>
        </p:nvSpPr>
        <p:spPr>
          <a:xfrm>
            <a:off x="1756269" y="3539430"/>
            <a:ext cx="1250112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50%+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1756269" y="3779341"/>
            <a:ext cx="125011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AlphaFold 3 gain</a:t>
            </a:r>
            <a:endParaRPr lang="en-US" sz="675" dirty="0"/>
          </a:p>
        </p:txBody>
      </p:sp>
      <p:sp>
        <p:nvSpPr>
          <p:cNvPr id="23" name="Text 21"/>
          <p:cNvSpPr/>
          <p:nvPr/>
        </p:nvSpPr>
        <p:spPr>
          <a:xfrm>
            <a:off x="3115218" y="3539430"/>
            <a:ext cx="1250112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97%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3115218" y="3779341"/>
            <a:ext cx="125011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GenCast better</a:t>
            </a:r>
            <a:endParaRPr lang="en-US" sz="675" dirty="0"/>
          </a:p>
        </p:txBody>
      </p:sp>
      <p:sp>
        <p:nvSpPr>
          <p:cNvPr id="25" name="Text 23"/>
          <p:cNvSpPr/>
          <p:nvPr/>
        </p:nvSpPr>
        <p:spPr>
          <a:xfrm>
            <a:off x="4667250" y="1315641"/>
            <a:ext cx="42748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PATH FORWARD</a:t>
            </a:r>
            <a:endParaRPr lang="en-US" sz="825" dirty="0"/>
          </a:p>
        </p:txBody>
      </p:sp>
      <p:sp>
        <p:nvSpPr>
          <p:cNvPr id="26" name="Text 24"/>
          <p:cNvSpPr/>
          <p:nvPr/>
        </p:nvSpPr>
        <p:spPr>
          <a:xfrm>
            <a:off x="4667250" y="1557486"/>
            <a:ext cx="4191000" cy="508546"/>
          </a:xfrm>
          <a:prstGeom prst="roundRect">
            <a:avLst>
              <a:gd name="adj" fmla="val 14984"/>
            </a:avLst>
          </a:prstGeom>
          <a:solidFill>
            <a:srgbClr val="10B981">
              <a:alpha val="15000"/>
            </a:srgbClr>
          </a:solidFill>
          <a:ln w="9525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4772025" y="1662261"/>
            <a:ext cx="406107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Understand Architectures</a:t>
            </a:r>
            <a:endParaRPr lang="en-US" sz="825" dirty="0"/>
          </a:p>
        </p:txBody>
      </p:sp>
      <p:sp>
        <p:nvSpPr>
          <p:cNvPr id="28" name="Text 26"/>
          <p:cNvSpPr/>
          <p:nvPr/>
        </p:nvSpPr>
        <p:spPr>
          <a:xfrm>
            <a:off x="4772025" y="1827907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Transformers, diffusion models, scientific ML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4667250" y="2142232"/>
            <a:ext cx="4191000" cy="508546"/>
          </a:xfrm>
          <a:prstGeom prst="roundRect">
            <a:avLst>
              <a:gd name="adj" fmla="val 14984"/>
            </a:avLst>
          </a:prstGeom>
          <a:solidFill>
            <a:srgbClr val="10B981">
              <a:alpha val="15000"/>
            </a:srgbClr>
          </a:solidFill>
          <a:ln w="9525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4772025" y="2247007"/>
            <a:ext cx="406107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Adapt to Your Domain</a:t>
            </a:r>
            <a:endParaRPr lang="en-US" sz="825" dirty="0"/>
          </a:p>
        </p:txBody>
      </p:sp>
      <p:sp>
        <p:nvSpPr>
          <p:cNvPr id="31" name="Text 29"/>
          <p:cNvSpPr/>
          <p:nvPr/>
        </p:nvSpPr>
        <p:spPr>
          <a:xfrm>
            <a:off x="4772025" y="2412653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Fine-tune models for your specific scientific domain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4667250" y="2726978"/>
            <a:ext cx="4191000" cy="508546"/>
          </a:xfrm>
          <a:prstGeom prst="roundRect">
            <a:avLst>
              <a:gd name="adj" fmla="val 14984"/>
            </a:avLst>
          </a:prstGeom>
          <a:solidFill>
            <a:srgbClr val="10B981">
              <a:alpha val="15000"/>
            </a:srgbClr>
          </a:solidFill>
          <a:ln w="9525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4772025" y="2831753"/>
            <a:ext cx="406107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Evaluate Rigorously</a:t>
            </a:r>
            <a:endParaRPr lang="en-US" sz="825" dirty="0"/>
          </a:p>
        </p:txBody>
      </p:sp>
      <p:sp>
        <p:nvSpPr>
          <p:cNvPr id="34" name="Text 32"/>
          <p:cNvSpPr/>
          <p:nvPr/>
        </p:nvSpPr>
        <p:spPr>
          <a:xfrm>
            <a:off x="4772025" y="2997398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Statistical and physical validation checks</a:t>
            </a:r>
            <a:endParaRPr lang="en-US" sz="750" dirty="0"/>
          </a:p>
        </p:txBody>
      </p:sp>
      <p:sp>
        <p:nvSpPr>
          <p:cNvPr id="35" name="Text 33"/>
          <p:cNvSpPr/>
          <p:nvPr/>
        </p:nvSpPr>
        <p:spPr>
          <a:xfrm>
            <a:off x="4667250" y="3311723"/>
            <a:ext cx="4191000" cy="508546"/>
          </a:xfrm>
          <a:prstGeom prst="roundRect">
            <a:avLst>
              <a:gd name="adj" fmla="val 14984"/>
            </a:avLst>
          </a:prstGeom>
          <a:solidFill>
            <a:srgbClr val="10B981">
              <a:alpha val="15000"/>
            </a:srgbClr>
          </a:solidFill>
          <a:ln w="9525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4772025" y="3416498"/>
            <a:ext cx="406107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150"/>
              </a:spcAft>
              <a:buNone/>
            </a:pPr>
            <a:r>
              <a:rPr lang="en-US" sz="825" b="1" dirty="0">
                <a:solidFill>
                  <a:srgbClr val="6EE7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 Human-AI Workflows</a:t>
            </a:r>
            <a:endParaRPr lang="en-US" sz="825" dirty="0"/>
          </a:p>
        </p:txBody>
      </p:sp>
      <p:sp>
        <p:nvSpPr>
          <p:cNvPr id="37" name="Text 35"/>
          <p:cNvSpPr/>
          <p:nvPr/>
        </p:nvSpPr>
        <p:spPr>
          <a:xfrm>
            <a:off x="4772025" y="3582144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accelerates, rather than distorts, science</a:t>
            </a:r>
            <a:endParaRPr lang="en-US" sz="750" dirty="0"/>
          </a:p>
        </p:txBody>
      </p:sp>
      <p:sp>
        <p:nvSpPr>
          <p:cNvPr id="38" name="Text 36"/>
          <p:cNvSpPr/>
          <p:nvPr/>
        </p:nvSpPr>
        <p:spPr>
          <a:xfrm>
            <a:off x="4667250" y="3915519"/>
            <a:ext cx="4191000" cy="426690"/>
          </a:xfrm>
          <a:prstGeom prst="roundRect">
            <a:avLst>
              <a:gd name="adj" fmla="val 22323"/>
            </a:avLst>
          </a:prstGeom>
          <a:solidFill>
            <a:srgbClr val="E94560">
              <a:alpha val="15000"/>
            </a:srgbClr>
          </a:solidFill>
          <a:ln w="19050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Text 37"/>
          <p:cNvSpPr/>
          <p:nvPr/>
        </p:nvSpPr>
        <p:spPr>
          <a:xfrm>
            <a:off x="4761357" y="4048869"/>
            <a:ext cx="40027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i="1" dirty="0">
                <a:solidFill>
                  <a:srgbClr val="F9A8D4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revolution is already underway.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cience experiment&#10;&#10;AI-generated content may be incorrect.">
            <a:extLst>
              <a:ext uri="{FF2B5EF4-FFF2-40B4-BE49-F238E27FC236}">
                <a16:creationId xmlns:a16="http://schemas.microsoft.com/office/drawing/2014/main" id="{1626F2F8-6BBE-185C-D12A-A88842F4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15439" cy="5143500"/>
          </a:xfrm>
          <a:prstGeom prst="rect">
            <a:avLst/>
          </a:prstGeom>
        </p:spPr>
      </p:pic>
      <p:sp>
        <p:nvSpPr>
          <p:cNvPr id="4" name="Text 22">
            <a:extLst>
              <a:ext uri="{FF2B5EF4-FFF2-40B4-BE49-F238E27FC236}">
                <a16:creationId xmlns:a16="http://schemas.microsoft.com/office/drawing/2014/main" id="{CA39764E-259F-0D80-7862-E598FC4C86AD}"/>
              </a:ext>
            </a:extLst>
          </p:cNvPr>
          <p:cNvSpPr/>
          <p:nvPr/>
        </p:nvSpPr>
        <p:spPr>
          <a:xfrm>
            <a:off x="87879" y="4735796"/>
            <a:ext cx="3509760" cy="340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</a:t>
            </a:r>
          </a:p>
          <a:p>
            <a:pPr marL="0" indent="0" algn="l">
              <a:lnSpc>
                <a:spcPts val="945"/>
              </a:lnSpc>
              <a:buNone/>
            </a:pPr>
            <a:r>
              <a:rPr lang="en-US" sz="100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AI For Science. Leanpub, https://leanpub.com/generativeaiforscience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5446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1A1A2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References and Further Reading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1271736"/>
            <a:ext cx="42748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PAPERS</a:t>
            </a:r>
            <a:endParaRPr lang="en-US" sz="825" dirty="0"/>
          </a:p>
        </p:txBody>
      </p:sp>
      <p:sp>
        <p:nvSpPr>
          <p:cNvPr id="5" name="Text 3"/>
          <p:cNvSpPr/>
          <p:nvPr/>
        </p:nvSpPr>
        <p:spPr>
          <a:xfrm>
            <a:off x="285750" y="1494532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90525" y="1580257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Wang et al. (Nature 2023)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390525" y="1723132"/>
            <a:ext cx="4061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discovery in the age of AI</a:t>
            </a:r>
            <a:endParaRPr lang="en-US" sz="675" dirty="0"/>
          </a:p>
        </p:txBody>
      </p:sp>
      <p:sp>
        <p:nvSpPr>
          <p:cNvPr id="8" name="Text 6"/>
          <p:cNvSpPr/>
          <p:nvPr/>
        </p:nvSpPr>
        <p:spPr>
          <a:xfrm>
            <a:off x="285750" y="1985963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90525" y="2071688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Abramson et al. (Nature 2024)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390525" y="2214563"/>
            <a:ext cx="4061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AlphaFold 3: Biomolecular interactions</a:t>
            </a:r>
            <a:endParaRPr lang="en-US" sz="675" dirty="0"/>
          </a:p>
        </p:txBody>
      </p:sp>
      <p:sp>
        <p:nvSpPr>
          <p:cNvPr id="11" name="Text 9"/>
          <p:cNvSpPr/>
          <p:nvPr/>
        </p:nvSpPr>
        <p:spPr>
          <a:xfrm>
            <a:off x="285750" y="2477393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90525" y="2563118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Price et al. (Nature 2024)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390525" y="2705993"/>
            <a:ext cx="4061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GenCast: Probabilistic weather forecasting</a:t>
            </a:r>
            <a:endParaRPr lang="en-US" sz="675" dirty="0"/>
          </a:p>
        </p:txBody>
      </p:sp>
      <p:sp>
        <p:nvSpPr>
          <p:cNvPr id="14" name="Text 12"/>
          <p:cNvSpPr/>
          <p:nvPr/>
        </p:nvSpPr>
        <p:spPr>
          <a:xfrm>
            <a:off x="285750" y="2968823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390525" y="3054548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Gottweis et al. (arXiv 2025)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390525" y="3197423"/>
            <a:ext cx="4061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Towards an AI co-scientist</a:t>
            </a:r>
            <a:endParaRPr lang="en-US" sz="675" dirty="0"/>
          </a:p>
        </p:txBody>
      </p:sp>
      <p:sp>
        <p:nvSpPr>
          <p:cNvPr id="17" name="Text 15"/>
          <p:cNvSpPr/>
          <p:nvPr/>
        </p:nvSpPr>
        <p:spPr>
          <a:xfrm>
            <a:off x="285750" y="3460254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390525" y="3545979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Vaswani et al. (NeurIPS 2017)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390525" y="3688854"/>
            <a:ext cx="4061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Attention Is All You Need</a:t>
            </a:r>
            <a:endParaRPr lang="en-US" sz="675" dirty="0"/>
          </a:p>
        </p:txBody>
      </p:sp>
      <p:sp>
        <p:nvSpPr>
          <p:cNvPr id="20" name="Text 18"/>
          <p:cNvSpPr/>
          <p:nvPr/>
        </p:nvSpPr>
        <p:spPr>
          <a:xfrm>
            <a:off x="285750" y="3951684"/>
            <a:ext cx="4191000" cy="434280"/>
          </a:xfrm>
          <a:prstGeom prst="roundRect">
            <a:avLst>
              <a:gd name="adj" fmla="val 1316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390525" y="4037409"/>
            <a:ext cx="406107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 et al. (NeurIPS 2020)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390525" y="4180284"/>
            <a:ext cx="406107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Denoising Diffusion Probabilistic Models</a:t>
            </a:r>
            <a:endParaRPr lang="en-US" sz="675" dirty="0"/>
          </a:p>
        </p:txBody>
      </p:sp>
      <p:sp>
        <p:nvSpPr>
          <p:cNvPr id="23" name="Text 21"/>
          <p:cNvSpPr/>
          <p:nvPr/>
        </p:nvSpPr>
        <p:spPr>
          <a:xfrm>
            <a:off x="4667250" y="1171724"/>
            <a:ext cx="42748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ML RESOURCES</a:t>
            </a:r>
            <a:endParaRPr lang="en-US" sz="825" dirty="0"/>
          </a:p>
        </p:txBody>
      </p:sp>
      <p:sp>
        <p:nvSpPr>
          <p:cNvPr id="24" name="Text 22"/>
          <p:cNvSpPr/>
          <p:nvPr/>
        </p:nvSpPr>
        <p:spPr>
          <a:xfrm>
            <a:off x="4667250" y="1413570"/>
            <a:ext cx="2057400" cy="434280"/>
          </a:xfrm>
          <a:prstGeom prst="roundRect">
            <a:avLst>
              <a:gd name="adj" fmla="val 1316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4772025" y="1499295"/>
            <a:ext cx="188480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Raissi et al.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4772025" y="1642170"/>
            <a:ext cx="188480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Physics-Informed NNs</a:t>
            </a:r>
            <a:endParaRPr lang="en-US" sz="675" dirty="0"/>
          </a:p>
        </p:txBody>
      </p:sp>
      <p:sp>
        <p:nvSpPr>
          <p:cNvPr id="27" name="Text 25"/>
          <p:cNvSpPr/>
          <p:nvPr/>
        </p:nvSpPr>
        <p:spPr>
          <a:xfrm>
            <a:off x="6800850" y="1413570"/>
            <a:ext cx="2057400" cy="434280"/>
          </a:xfrm>
          <a:prstGeom prst="roundRect">
            <a:avLst>
              <a:gd name="adj" fmla="val 1316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6905625" y="1499295"/>
            <a:ext cx="188480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A1A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Brunton &amp; Kutz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6905625" y="1642170"/>
            <a:ext cx="188480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75"/>
              </a:spcBef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Data-Driven Science</a:t>
            </a:r>
            <a:endParaRPr lang="en-US" sz="675" dirty="0"/>
          </a:p>
        </p:txBody>
      </p:sp>
      <p:sp>
        <p:nvSpPr>
          <p:cNvPr id="30" name="Text 28"/>
          <p:cNvSpPr/>
          <p:nvPr/>
        </p:nvSpPr>
        <p:spPr>
          <a:xfrm>
            <a:off x="4667250" y="1981200"/>
            <a:ext cx="42748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Bef>
                <a:spcPts val="300"/>
              </a:spcBef>
              <a:buNone/>
            </a:pPr>
            <a:r>
              <a:rPr lang="en-US" sz="825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BOOK RESOURCES</a:t>
            </a:r>
            <a:endParaRPr lang="en-US" sz="825" dirty="0"/>
          </a:p>
        </p:txBody>
      </p:sp>
      <p:sp>
        <p:nvSpPr>
          <p:cNvPr id="31" name="Text 29"/>
          <p:cNvSpPr/>
          <p:nvPr/>
        </p:nvSpPr>
        <p:spPr>
          <a:xfrm>
            <a:off x="4667250" y="2223046"/>
            <a:ext cx="4191000" cy="617190"/>
          </a:xfrm>
          <a:prstGeom prst="roundRect">
            <a:avLst>
              <a:gd name="adj" fmla="val 12346"/>
            </a:avLst>
          </a:prstGeom>
          <a:solidFill>
            <a:srgbClr val="1A1A2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4800600" y="2356396"/>
            <a:ext cx="400278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 Working Code:</a:t>
            </a:r>
            <a:endParaRPr lang="en-US" sz="750" dirty="0"/>
          </a:p>
        </p:txBody>
      </p:sp>
      <p:sp>
        <p:nvSpPr>
          <p:cNvPr id="33" name="Text 31"/>
          <p:cNvSpPr/>
          <p:nvPr/>
        </p:nvSpPr>
        <p:spPr>
          <a:xfrm>
            <a:off x="4800600" y="2546896"/>
            <a:ext cx="400278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rewriting.ai/bookcode/ai4sci.php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4667250" y="2935486"/>
            <a:ext cx="4191000" cy="870496"/>
          </a:xfrm>
          <a:prstGeom prst="roundRect">
            <a:avLst>
              <a:gd name="adj" fmla="val 8754"/>
            </a:avLst>
          </a:prstGeom>
          <a:solidFill>
            <a:srgbClr val="ECFDF5"/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3"/>
          <p:cNvSpPr/>
          <p:nvPr/>
        </p:nvSpPr>
        <p:spPr>
          <a:xfrm>
            <a:off x="4800600" y="3068836"/>
            <a:ext cx="40027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Book Information</a:t>
            </a:r>
            <a:endParaRPr lang="en-US" sz="825" dirty="0"/>
          </a:p>
        </p:txBody>
      </p:sp>
      <p:sp>
        <p:nvSpPr>
          <p:cNvPr id="36" name="Text 34"/>
          <p:cNvSpPr/>
          <p:nvPr/>
        </p:nvSpPr>
        <p:spPr>
          <a:xfrm>
            <a:off x="4800600" y="3272582"/>
            <a:ext cx="400278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</a:t>
            </a:r>
            <a:endParaRPr lang="en-US" sz="7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AI For Science</a:t>
            </a:r>
            <a:endParaRPr lang="en-US" sz="7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04785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Leanpub</a:t>
            </a:r>
            <a:endParaRPr lang="en-US" sz="750" dirty="0"/>
          </a:p>
        </p:txBody>
      </p:sp>
      <p:sp>
        <p:nvSpPr>
          <p:cNvPr id="37" name="Text 35"/>
          <p:cNvSpPr/>
          <p:nvPr/>
        </p:nvSpPr>
        <p:spPr>
          <a:xfrm>
            <a:off x="4667250" y="3901232"/>
            <a:ext cx="4191000" cy="584746"/>
          </a:xfrm>
          <a:prstGeom prst="roundRect">
            <a:avLst>
              <a:gd name="adj" fmla="val 13031"/>
            </a:avLst>
          </a:prstGeom>
          <a:solidFill>
            <a:srgbClr val="EFF6FF"/>
          </a:solidFill>
          <a:ln w="19050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4800600" y="4034582"/>
            <a:ext cx="40027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Chapter</a:t>
            </a:r>
            <a:endParaRPr lang="en-US" sz="825" dirty="0"/>
          </a:p>
        </p:txBody>
      </p:sp>
      <p:sp>
        <p:nvSpPr>
          <p:cNvPr id="39" name="Text 37"/>
          <p:cNvSpPr/>
          <p:nvPr/>
        </p:nvSpPr>
        <p:spPr>
          <a:xfrm>
            <a:off x="4800600" y="4219277"/>
            <a:ext cx="400278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Chapter 2 — LLMs for Scientific Applications</a:t>
            </a:r>
            <a:endParaRPr lang="en-US" sz="750" dirty="0"/>
          </a:p>
        </p:txBody>
      </p:sp>
      <p:sp>
        <p:nvSpPr>
          <p:cNvPr id="40" name="Text 38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1A1A2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54018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New Frontier of Scientific Discovery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1431578"/>
            <a:ext cx="87439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centuries, discovery has been limited by human capacity. Generative AI is not merely automating workflows—it is expanding what is scientifically possible.</a:t>
            </a:r>
            <a:endParaRPr lang="en-US" sz="1050" dirty="0"/>
          </a:p>
        </p:txBody>
      </p:sp>
      <p:pic>
        <p:nvPicPr>
          <p:cNvPr id="5" name="Image 0" descr="/tmp/rasterized-gradient-c4656e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45928"/>
            <a:ext cx="2057400" cy="8096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01193" y="2079278"/>
            <a:ext cx="18265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DRUG DISCOVERY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401193" y="2250728"/>
            <a:ext cx="182651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10-15 yrs → 3-5 yrs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401193" y="2488853"/>
            <a:ext cx="18265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300"/>
              </a:spcBef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80-90% Phase I success</a:t>
            </a:r>
            <a:endParaRPr lang="en-US" sz="750" dirty="0"/>
          </a:p>
        </p:txBody>
      </p:sp>
      <p:pic>
        <p:nvPicPr>
          <p:cNvPr id="9" name="Image 1" descr="/tmp/rasterized-gradient-0f2a1f2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945928"/>
            <a:ext cx="2057400" cy="80962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572893" y="2079278"/>
            <a:ext cx="18265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PROTEIN STRUCTURE</a:t>
            </a:r>
            <a:endParaRPr lang="en-US" sz="750" dirty="0"/>
          </a:p>
        </p:txBody>
      </p:sp>
      <p:sp>
        <p:nvSpPr>
          <p:cNvPr id="11" name="Text 7"/>
          <p:cNvSpPr/>
          <p:nvPr/>
        </p:nvSpPr>
        <p:spPr>
          <a:xfrm>
            <a:off x="2572893" y="2250728"/>
            <a:ext cx="182651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AlphaFold 3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2572893" y="2488853"/>
            <a:ext cx="18265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300"/>
              </a:spcBef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Nobel Prize 2024</a:t>
            </a:r>
            <a:endParaRPr lang="en-US" sz="750" dirty="0"/>
          </a:p>
        </p:txBody>
      </p:sp>
      <p:pic>
        <p:nvPicPr>
          <p:cNvPr id="13" name="Image 2" descr="/tmp/rasterized-gradient-2dab696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0" y="1945928"/>
            <a:ext cx="2057400" cy="80962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744593" y="2079278"/>
            <a:ext cx="18265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WEATHER FORECAST</a:t>
            </a:r>
            <a:endParaRPr lang="en-US" sz="750" dirty="0"/>
          </a:p>
        </p:txBody>
      </p:sp>
      <p:sp>
        <p:nvSpPr>
          <p:cNvPr id="15" name="Text 10"/>
          <p:cNvSpPr/>
          <p:nvPr/>
        </p:nvSpPr>
        <p:spPr>
          <a:xfrm>
            <a:off x="4744593" y="2250728"/>
            <a:ext cx="182651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Hours → Minutes</a:t>
            </a:r>
            <a:endParaRPr lang="en-US" sz="1125" dirty="0"/>
          </a:p>
        </p:txBody>
      </p:sp>
      <p:sp>
        <p:nvSpPr>
          <p:cNvPr id="16" name="Text 11"/>
          <p:cNvSpPr/>
          <p:nvPr/>
        </p:nvSpPr>
        <p:spPr>
          <a:xfrm>
            <a:off x="4744593" y="2488853"/>
            <a:ext cx="18265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300"/>
              </a:spcBef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GenCast 97% better</a:t>
            </a:r>
            <a:endParaRPr lang="en-US" sz="750" dirty="0"/>
          </a:p>
        </p:txBody>
      </p:sp>
      <p:pic>
        <p:nvPicPr>
          <p:cNvPr id="17" name="Image 3" descr="/tmp/rasterized-gradient-fa5a4b4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0" y="1945928"/>
            <a:ext cx="2057400" cy="8096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916293" y="2079278"/>
            <a:ext cx="18265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HYPOTHESIS GEN</a:t>
            </a:r>
            <a:endParaRPr lang="en-US" sz="750" dirty="0"/>
          </a:p>
        </p:txBody>
      </p:sp>
      <p:sp>
        <p:nvSpPr>
          <p:cNvPr id="19" name="Text 13"/>
          <p:cNvSpPr/>
          <p:nvPr/>
        </p:nvSpPr>
        <p:spPr>
          <a:xfrm>
            <a:off x="6916293" y="2250728"/>
            <a:ext cx="182651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Years → Days</a:t>
            </a:r>
            <a:endParaRPr lang="en-US" sz="1125" dirty="0"/>
          </a:p>
        </p:txBody>
      </p:sp>
      <p:sp>
        <p:nvSpPr>
          <p:cNvPr id="20" name="Text 14"/>
          <p:cNvSpPr/>
          <p:nvPr/>
        </p:nvSpPr>
        <p:spPr>
          <a:xfrm>
            <a:off x="6916293" y="2488853"/>
            <a:ext cx="182651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300"/>
              </a:spcBef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Co-Scientists</a:t>
            </a:r>
            <a:endParaRPr lang="en-US" sz="750" dirty="0"/>
          </a:p>
        </p:txBody>
      </p:sp>
      <p:sp>
        <p:nvSpPr>
          <p:cNvPr id="21" name="Text 15"/>
          <p:cNvSpPr/>
          <p:nvPr/>
        </p:nvSpPr>
        <p:spPr>
          <a:xfrm>
            <a:off x="285750" y="2869853"/>
            <a:ext cx="8572500" cy="676275"/>
          </a:xfrm>
          <a:prstGeom prst="roundRect">
            <a:avLst>
              <a:gd name="adj" fmla="val 14085"/>
            </a:avLst>
          </a:prstGeom>
          <a:solidFill>
            <a:srgbClr val="ECFDF5"/>
          </a:solidFill>
          <a:ln w="19050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16"/>
          <p:cNvSpPr/>
          <p:nvPr/>
        </p:nvSpPr>
        <p:spPr>
          <a:xfrm>
            <a:off x="438150" y="3022253"/>
            <a:ext cx="8433054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3"/>
              </a:lnSpc>
              <a:buNone/>
            </a:pPr>
            <a:r>
              <a:rPr lang="en-US" sz="975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transformation is both quantitative and qualitative:</a:t>
            </a:r>
            <a:r>
              <a:rPr lang="en-US" sz="975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AI enables scientists to explore vast combinatorial spaces and ask "what if?" at scales that would be infeasible with manual or purely equation-based approaches.</a:t>
            </a:r>
            <a:endParaRPr lang="en-US" sz="975" dirty="0"/>
          </a:p>
        </p:txBody>
      </p:sp>
      <p:sp>
        <p:nvSpPr>
          <p:cNvPr id="23" name="Text 17"/>
          <p:cNvSpPr/>
          <p:nvPr/>
        </p:nvSpPr>
        <p:spPr>
          <a:xfrm>
            <a:off x="285750" y="3660428"/>
            <a:ext cx="2071688" cy="565696"/>
          </a:xfrm>
          <a:prstGeom prst="roundRect">
            <a:avLst>
              <a:gd name="adj" fmla="val 1347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18"/>
          <p:cNvSpPr/>
          <p:nvPr/>
        </p:nvSpPr>
        <p:spPr>
          <a:xfrm>
            <a:off x="409575" y="3784253"/>
            <a:ext cx="186051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Literature Review</a:t>
            </a:r>
            <a:endParaRPr lang="en-US" sz="825" dirty="0"/>
          </a:p>
        </p:txBody>
      </p:sp>
      <p:sp>
        <p:nvSpPr>
          <p:cNvPr id="25" name="Text 19"/>
          <p:cNvSpPr/>
          <p:nvPr/>
        </p:nvSpPr>
        <p:spPr>
          <a:xfrm>
            <a:off x="409575" y="3968948"/>
            <a:ext cx="186051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Synthesizes millions of papers</a:t>
            </a:r>
            <a:endParaRPr lang="en-US" sz="750" dirty="0"/>
          </a:p>
        </p:txBody>
      </p:sp>
      <p:sp>
        <p:nvSpPr>
          <p:cNvPr id="26" name="Text 20"/>
          <p:cNvSpPr/>
          <p:nvPr/>
        </p:nvSpPr>
        <p:spPr>
          <a:xfrm>
            <a:off x="2452688" y="3660428"/>
            <a:ext cx="2071688" cy="565696"/>
          </a:xfrm>
          <a:prstGeom prst="roundRect">
            <a:avLst>
              <a:gd name="adj" fmla="val 1347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1"/>
          <p:cNvSpPr/>
          <p:nvPr/>
        </p:nvSpPr>
        <p:spPr>
          <a:xfrm>
            <a:off x="2576513" y="3784253"/>
            <a:ext cx="186051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Experimental Design</a:t>
            </a:r>
            <a:endParaRPr lang="en-US" sz="825" dirty="0"/>
          </a:p>
        </p:txBody>
      </p:sp>
      <p:sp>
        <p:nvSpPr>
          <p:cNvPr id="28" name="Text 22"/>
          <p:cNvSpPr/>
          <p:nvPr/>
        </p:nvSpPr>
        <p:spPr>
          <a:xfrm>
            <a:off x="2576513" y="3968948"/>
            <a:ext cx="186051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Proposes thousands of candidates</a:t>
            </a:r>
            <a:endParaRPr lang="en-US" sz="750" dirty="0"/>
          </a:p>
        </p:txBody>
      </p:sp>
      <p:sp>
        <p:nvSpPr>
          <p:cNvPr id="29" name="Text 23"/>
          <p:cNvSpPr/>
          <p:nvPr/>
        </p:nvSpPr>
        <p:spPr>
          <a:xfrm>
            <a:off x="4619625" y="3660428"/>
            <a:ext cx="2071688" cy="565696"/>
          </a:xfrm>
          <a:prstGeom prst="roundRect">
            <a:avLst>
              <a:gd name="adj" fmla="val 1347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4"/>
          <p:cNvSpPr/>
          <p:nvPr/>
        </p:nvSpPr>
        <p:spPr>
          <a:xfrm>
            <a:off x="4743450" y="3784253"/>
            <a:ext cx="186051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Analysis</a:t>
            </a:r>
            <a:endParaRPr lang="en-US" sz="825" dirty="0"/>
          </a:p>
        </p:txBody>
      </p:sp>
      <p:sp>
        <p:nvSpPr>
          <p:cNvPr id="31" name="Text 25"/>
          <p:cNvSpPr/>
          <p:nvPr/>
        </p:nvSpPr>
        <p:spPr>
          <a:xfrm>
            <a:off x="4743450" y="3968948"/>
            <a:ext cx="186051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Finds structure in high-dim data</a:t>
            </a:r>
            <a:endParaRPr lang="en-US" sz="750" dirty="0"/>
          </a:p>
        </p:txBody>
      </p:sp>
      <p:sp>
        <p:nvSpPr>
          <p:cNvPr id="32" name="Text 26"/>
          <p:cNvSpPr/>
          <p:nvPr/>
        </p:nvSpPr>
        <p:spPr>
          <a:xfrm>
            <a:off x="6786563" y="3660428"/>
            <a:ext cx="2071688" cy="565696"/>
          </a:xfrm>
          <a:prstGeom prst="roundRect">
            <a:avLst>
              <a:gd name="adj" fmla="val 1347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27"/>
          <p:cNvSpPr/>
          <p:nvPr/>
        </p:nvSpPr>
        <p:spPr>
          <a:xfrm>
            <a:off x="6910388" y="3784253"/>
            <a:ext cx="186051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</a:t>
            </a:r>
            <a:endParaRPr lang="en-US" sz="825" dirty="0"/>
          </a:p>
        </p:txBody>
      </p:sp>
      <p:sp>
        <p:nvSpPr>
          <p:cNvPr id="34" name="Text 28"/>
          <p:cNvSpPr/>
          <p:nvPr/>
        </p:nvSpPr>
        <p:spPr>
          <a:xfrm>
            <a:off x="6910388" y="3968948"/>
            <a:ext cx="186051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Millions of in silico screens</a:t>
            </a:r>
            <a:endParaRPr lang="en-US" sz="750" dirty="0"/>
          </a:p>
        </p:txBody>
      </p:sp>
      <p:sp>
        <p:nvSpPr>
          <p:cNvPr id="35" name="Text 29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648023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AI Revolution: From Analysis to Generation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85750" y="1162496"/>
            <a:ext cx="87439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computing has evolved through clear stages:</a:t>
            </a:r>
            <a:endParaRPr lang="en-US" sz="975" dirty="0"/>
          </a:p>
        </p:txBody>
      </p:sp>
      <p:sp>
        <p:nvSpPr>
          <p:cNvPr id="4" name="Text 2"/>
          <p:cNvSpPr/>
          <p:nvPr/>
        </p:nvSpPr>
        <p:spPr>
          <a:xfrm>
            <a:off x="285750" y="1615678"/>
            <a:ext cx="952500" cy="312390"/>
          </a:xfrm>
          <a:prstGeom prst="roundRect">
            <a:avLst>
              <a:gd name="adj" fmla="val 18294"/>
            </a:avLst>
          </a:prstGeom>
          <a:solidFill>
            <a:srgbClr val="64748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12242" y="1691878"/>
            <a:ext cx="69951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1960s-1980s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1352550" y="1469082"/>
            <a:ext cx="7505700" cy="605582"/>
          </a:xfrm>
          <a:prstGeom prst="roundRect">
            <a:avLst>
              <a:gd name="adj" fmla="val 12583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476375" y="1592907"/>
            <a:ext cx="740321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DIGITIZATION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1476375" y="1777603"/>
            <a:ext cx="7403211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Databases → Data preservation</a:t>
            </a:r>
            <a:endParaRPr lang="en-US" sz="975" dirty="0"/>
          </a:p>
        </p:txBody>
      </p:sp>
      <p:sp>
        <p:nvSpPr>
          <p:cNvPr id="9" name="Text 7"/>
          <p:cNvSpPr/>
          <p:nvPr/>
        </p:nvSpPr>
        <p:spPr>
          <a:xfrm>
            <a:off x="285750" y="2316510"/>
            <a:ext cx="952500" cy="312390"/>
          </a:xfrm>
          <a:prstGeom prst="roundRect">
            <a:avLst>
              <a:gd name="adj" fmla="val 18294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12242" y="2392710"/>
            <a:ext cx="69951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1990s-2010s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1352550" y="2169914"/>
            <a:ext cx="7505700" cy="605582"/>
          </a:xfrm>
          <a:prstGeom prst="roundRect">
            <a:avLst>
              <a:gd name="adj" fmla="val 12583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1476375" y="2293739"/>
            <a:ext cx="740321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STATISTICAL &amp; ML METHODS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1476375" y="2478435"/>
            <a:ext cx="7403211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Regression, SVMs, Random Forests → Pattern recognition</a:t>
            </a:r>
            <a:endParaRPr lang="en-US" sz="975" dirty="0"/>
          </a:p>
        </p:txBody>
      </p:sp>
      <p:pic>
        <p:nvPicPr>
          <p:cNvPr id="14" name="Image 0" descr="/tmp/rasterized-gradient-e37ded9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026866"/>
            <a:ext cx="952500" cy="31239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412242" y="3103066"/>
            <a:ext cx="69951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2020s+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1352550" y="2870746"/>
            <a:ext cx="7505700" cy="624632"/>
          </a:xfrm>
          <a:prstGeom prst="roundRect">
            <a:avLst>
              <a:gd name="adj" fmla="val 12199"/>
            </a:avLst>
          </a:prstGeom>
          <a:solidFill>
            <a:srgbClr val="E94560">
              <a:alpha val="15000"/>
            </a:srgbClr>
          </a:solidFill>
          <a:ln w="19050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1485900" y="3004096"/>
            <a:ext cx="738378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dirty="0">
                <a:solidFill>
                  <a:srgbClr val="F9A8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AI</a:t>
            </a:r>
            <a:endParaRPr lang="en-US" sz="825" dirty="0"/>
          </a:p>
        </p:txBody>
      </p:sp>
      <p:sp>
        <p:nvSpPr>
          <p:cNvPr id="18" name="Text 15"/>
          <p:cNvSpPr/>
          <p:nvPr/>
        </p:nvSpPr>
        <p:spPr>
          <a:xfrm>
            <a:off x="1485900" y="3188791"/>
            <a:ext cx="738378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Transformers, Diffusion Models → Creation of new data and hypotheses</a:t>
            </a:r>
            <a:endParaRPr lang="en-US" sz="975" dirty="0"/>
          </a:p>
        </p:txBody>
      </p:sp>
      <p:sp>
        <p:nvSpPr>
          <p:cNvPr id="19" name="Text 16"/>
          <p:cNvSpPr/>
          <p:nvPr/>
        </p:nvSpPr>
        <p:spPr>
          <a:xfrm>
            <a:off x="285750" y="3628727"/>
            <a:ext cx="8572500" cy="866477"/>
          </a:xfrm>
          <a:prstGeom prst="roundRect">
            <a:avLst>
              <a:gd name="adj" fmla="val 10993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428625" y="3771602"/>
            <a:ext cx="402221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TRADITIONAL ML</a:t>
            </a:r>
            <a:endParaRPr lang="en-US" sz="825" dirty="0"/>
          </a:p>
        </p:txBody>
      </p:sp>
      <p:sp>
        <p:nvSpPr>
          <p:cNvPr id="21" name="Text 18"/>
          <p:cNvSpPr/>
          <p:nvPr/>
        </p:nvSpPr>
        <p:spPr>
          <a:xfrm>
            <a:off x="428625" y="3975348"/>
            <a:ext cx="402221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Discriminative:</a:t>
            </a: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Classification, regression, clustering</a:t>
            </a:r>
            <a:endParaRPr lang="en-US" sz="975" dirty="0"/>
          </a:p>
        </p:txBody>
      </p:sp>
      <p:sp>
        <p:nvSpPr>
          <p:cNvPr id="22" name="Text 19"/>
          <p:cNvSpPr/>
          <p:nvPr/>
        </p:nvSpPr>
        <p:spPr>
          <a:xfrm>
            <a:off x="428625" y="4205734"/>
            <a:ext cx="402221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 mappings from inputs to outputs</a:t>
            </a:r>
            <a:endParaRPr lang="en-US" sz="825" dirty="0"/>
          </a:p>
        </p:txBody>
      </p:sp>
      <p:sp>
        <p:nvSpPr>
          <p:cNvPr id="23" name="Text 20"/>
          <p:cNvSpPr/>
          <p:nvPr/>
        </p:nvSpPr>
        <p:spPr>
          <a:xfrm>
            <a:off x="4772025" y="3771602"/>
            <a:ext cx="402221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AI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4772025" y="3975348"/>
            <a:ext cx="4022217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Generative:</a:t>
            </a: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Learn the distribution, create new instances</a:t>
            </a:r>
            <a:endParaRPr lang="en-US" sz="975" dirty="0"/>
          </a:p>
        </p:txBody>
      </p:sp>
      <p:sp>
        <p:nvSpPr>
          <p:cNvPr id="25" name="Text 22"/>
          <p:cNvSpPr/>
          <p:nvPr/>
        </p:nvSpPr>
        <p:spPr>
          <a:xfrm>
            <a:off x="4772025" y="4205734"/>
            <a:ext cx="4022217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Sample to create realistic, novel outputs</a:t>
            </a:r>
            <a:endParaRPr lang="en-US" sz="825" dirty="0"/>
          </a:p>
        </p:txBody>
      </p:sp>
      <p:sp>
        <p:nvSpPr>
          <p:cNvPr id="26" name="Text 23"/>
          <p:cNvSpPr/>
          <p:nvPr/>
        </p:nvSpPr>
        <p:spPr>
          <a:xfrm>
            <a:off x="258256" y="4942731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9456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Generative AI Capabilities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1434703"/>
            <a:ext cx="87439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models learn the distribution underlying data and can sample from it to create new, realistic instances:</a:t>
            </a:r>
            <a:endParaRPr lang="en-US" sz="975" dirty="0"/>
          </a:p>
        </p:txBody>
      </p:sp>
      <p:sp>
        <p:nvSpPr>
          <p:cNvPr id="5" name="Text 3"/>
          <p:cNvSpPr/>
          <p:nvPr/>
        </p:nvSpPr>
        <p:spPr>
          <a:xfrm>
            <a:off x="285750" y="1722239"/>
            <a:ext cx="2057400" cy="1565672"/>
          </a:xfrm>
          <a:prstGeom prst="roundRect">
            <a:avLst>
              <a:gd name="adj" fmla="val 6084"/>
            </a:avLst>
          </a:prstGeom>
          <a:solidFill>
            <a:srgbClr val="FFFFFF"/>
          </a:solidFill>
          <a:ln w="19050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38150" y="1874639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E9456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31168" y="1920329"/>
            <a:ext cx="12098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38150" y="2255639"/>
            <a:ext cx="17876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Generation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38150" y="2518470"/>
            <a:ext cx="1787652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 a new molecule with desired properties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438150" y="2887861"/>
            <a:ext cx="1752600" cy="247650"/>
          </a:xfrm>
          <a:prstGeom prst="roundRect">
            <a:avLst>
              <a:gd name="adj" fmla="val 15385"/>
            </a:avLst>
          </a:prstGeom>
          <a:solidFill>
            <a:srgbClr val="FEF2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533400" y="2945011"/>
            <a:ext cx="15933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Novel compounds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2457450" y="1722239"/>
            <a:ext cx="2057400" cy="1565672"/>
          </a:xfrm>
          <a:prstGeom prst="roundRect">
            <a:avLst>
              <a:gd name="adj" fmla="val 6084"/>
            </a:avLst>
          </a:prstGeom>
          <a:solidFill>
            <a:srgbClr val="FFFFFF"/>
          </a:solidFill>
          <a:ln w="19050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2609850" y="1874639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2707184" y="1920329"/>
            <a:ext cx="11233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2609850" y="2255639"/>
            <a:ext cx="17876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Completion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2609850" y="2518470"/>
            <a:ext cx="1787652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Fill missing regions in protein structures</a:t>
            </a:r>
            <a:endParaRPr lang="en-US" sz="825" dirty="0"/>
          </a:p>
        </p:txBody>
      </p:sp>
      <p:sp>
        <p:nvSpPr>
          <p:cNvPr id="17" name="Text 15"/>
          <p:cNvSpPr/>
          <p:nvPr/>
        </p:nvSpPr>
        <p:spPr>
          <a:xfrm>
            <a:off x="2609850" y="2887861"/>
            <a:ext cx="1752600" cy="247650"/>
          </a:xfrm>
          <a:prstGeom prst="roundRect">
            <a:avLst>
              <a:gd name="adj" fmla="val 15385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2705100" y="2945011"/>
            <a:ext cx="15933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Biological variants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4629150" y="1722239"/>
            <a:ext cx="2057400" cy="1565672"/>
          </a:xfrm>
          <a:prstGeom prst="roundRect">
            <a:avLst>
              <a:gd name="adj" fmla="val 6084"/>
            </a:avLst>
          </a:prstGeom>
          <a:solidFill>
            <a:srgbClr val="FFFFFF"/>
          </a:solidFill>
          <a:ln w="19050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781550" y="1874639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887367" y="1920329"/>
            <a:ext cx="9503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4781550" y="2255639"/>
            <a:ext cx="17876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Translation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4781550" y="2518470"/>
            <a:ext cx="1787652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 description to molecule, code, or figure</a:t>
            </a:r>
            <a:endParaRPr lang="en-US" sz="825" dirty="0"/>
          </a:p>
        </p:txBody>
      </p:sp>
      <p:sp>
        <p:nvSpPr>
          <p:cNvPr id="24" name="Text 22"/>
          <p:cNvSpPr/>
          <p:nvPr/>
        </p:nvSpPr>
        <p:spPr>
          <a:xfrm>
            <a:off x="4781550" y="2887861"/>
            <a:ext cx="1752600" cy="247650"/>
          </a:xfrm>
          <a:prstGeom prst="roundRect">
            <a:avLst>
              <a:gd name="adj" fmla="val 15385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4876800" y="2945011"/>
            <a:ext cx="15933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Cross-modal synthesis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6800850" y="1722239"/>
            <a:ext cx="2057400" cy="1565672"/>
          </a:xfrm>
          <a:prstGeom prst="roundRect">
            <a:avLst>
              <a:gd name="adj" fmla="val 6084"/>
            </a:avLst>
          </a:prstGeom>
          <a:solidFill>
            <a:srgbClr val="FFFFFF"/>
          </a:solidFill>
          <a:ln w="19050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6953250" y="1874639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7054751" y="1920329"/>
            <a:ext cx="103683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6953250" y="2255639"/>
            <a:ext cx="17876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Synthesis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6953250" y="2518470"/>
            <a:ext cx="1787652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Combine text, code, and data into new analyses</a:t>
            </a:r>
            <a:endParaRPr lang="en-US" sz="825" dirty="0"/>
          </a:p>
        </p:txBody>
      </p:sp>
      <p:sp>
        <p:nvSpPr>
          <p:cNvPr id="31" name="Text 29"/>
          <p:cNvSpPr/>
          <p:nvPr/>
        </p:nvSpPr>
        <p:spPr>
          <a:xfrm>
            <a:off x="6953250" y="2887861"/>
            <a:ext cx="1752600" cy="247650"/>
          </a:xfrm>
          <a:prstGeom prst="roundRect">
            <a:avLst>
              <a:gd name="adj" fmla="val 15385"/>
            </a:avLst>
          </a:prstGeom>
          <a:solidFill>
            <a:srgbClr val="FFFBE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7048500" y="2945011"/>
            <a:ext cx="159334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7835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Simulations, visualizations</a:t>
            </a:r>
            <a:endParaRPr lang="en-US" sz="750" dirty="0"/>
          </a:p>
        </p:txBody>
      </p:sp>
      <p:sp>
        <p:nvSpPr>
          <p:cNvPr id="33" name="Text 31"/>
          <p:cNvSpPr/>
          <p:nvPr/>
        </p:nvSpPr>
        <p:spPr>
          <a:xfrm>
            <a:off x="285750" y="3402211"/>
            <a:ext cx="8572500" cy="820936"/>
          </a:xfrm>
          <a:prstGeom prst="roundRect">
            <a:avLst>
              <a:gd name="adj" fmla="val 11603"/>
            </a:avLst>
          </a:prstGeom>
          <a:solidFill>
            <a:srgbClr val="1A1A2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Text 32"/>
          <p:cNvSpPr/>
          <p:nvPr/>
        </p:nvSpPr>
        <p:spPr>
          <a:xfrm>
            <a:off x="419100" y="3535561"/>
            <a:ext cx="847191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SCIENTIFIC DISCOVERY LOOP — COMPRESSED BY AI</a:t>
            </a:r>
            <a:endParaRPr lang="en-US" sz="825" dirty="0"/>
          </a:p>
        </p:txBody>
      </p:sp>
      <p:sp>
        <p:nvSpPr>
          <p:cNvPr id="35" name="Text 33"/>
          <p:cNvSpPr/>
          <p:nvPr/>
        </p:nvSpPr>
        <p:spPr>
          <a:xfrm>
            <a:off x="2116782" y="3767882"/>
            <a:ext cx="698748" cy="312390"/>
          </a:xfrm>
          <a:prstGeom prst="roundRect">
            <a:avLst>
              <a:gd name="adj" fmla="val 18294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6" name="Text 34"/>
          <p:cNvSpPr/>
          <p:nvPr/>
        </p:nvSpPr>
        <p:spPr>
          <a:xfrm>
            <a:off x="2250132" y="3844082"/>
            <a:ext cx="44068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Observe</a:t>
            </a:r>
            <a:endParaRPr lang="en-US" sz="900" dirty="0"/>
          </a:p>
        </p:txBody>
      </p:sp>
      <p:sp>
        <p:nvSpPr>
          <p:cNvPr id="37" name="Text 35"/>
          <p:cNvSpPr/>
          <p:nvPr/>
        </p:nvSpPr>
        <p:spPr>
          <a:xfrm>
            <a:off x="2891730" y="3830687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38" name="Text 36"/>
          <p:cNvSpPr/>
          <p:nvPr/>
        </p:nvSpPr>
        <p:spPr>
          <a:xfrm>
            <a:off x="3101280" y="3767882"/>
            <a:ext cx="895796" cy="312390"/>
          </a:xfrm>
          <a:prstGeom prst="roundRect">
            <a:avLst>
              <a:gd name="adj" fmla="val 18294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9" name="Text 37"/>
          <p:cNvSpPr/>
          <p:nvPr/>
        </p:nvSpPr>
        <p:spPr>
          <a:xfrm>
            <a:off x="3234630" y="3844082"/>
            <a:ext cx="64167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Hypothesize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4073277" y="3830687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41" name="Text 39"/>
          <p:cNvSpPr/>
          <p:nvPr/>
        </p:nvSpPr>
        <p:spPr>
          <a:xfrm>
            <a:off x="4282827" y="3767882"/>
            <a:ext cx="844897" cy="312390"/>
          </a:xfrm>
          <a:prstGeom prst="roundRect">
            <a:avLst>
              <a:gd name="adj" fmla="val 18294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2" name="Text 40"/>
          <p:cNvSpPr/>
          <p:nvPr/>
        </p:nvSpPr>
        <p:spPr>
          <a:xfrm>
            <a:off x="4416177" y="3844082"/>
            <a:ext cx="58976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5203924" y="3830687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44" name="Text 42"/>
          <p:cNvSpPr/>
          <p:nvPr/>
        </p:nvSpPr>
        <p:spPr>
          <a:xfrm>
            <a:off x="5413474" y="3767882"/>
            <a:ext cx="673447" cy="312390"/>
          </a:xfrm>
          <a:prstGeom prst="roundRect">
            <a:avLst>
              <a:gd name="adj" fmla="val 18294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5" name="Text 43"/>
          <p:cNvSpPr/>
          <p:nvPr/>
        </p:nvSpPr>
        <p:spPr>
          <a:xfrm>
            <a:off x="5546824" y="3844082"/>
            <a:ext cx="41488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Analyze</a:t>
            </a:r>
            <a:endParaRPr lang="en-US" sz="900" dirty="0"/>
          </a:p>
        </p:txBody>
      </p:sp>
      <p:sp>
        <p:nvSpPr>
          <p:cNvPr id="46" name="Text 44"/>
          <p:cNvSpPr/>
          <p:nvPr/>
        </p:nvSpPr>
        <p:spPr>
          <a:xfrm>
            <a:off x="6163121" y="3830687"/>
            <a:ext cx="136017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50" dirty="0"/>
          </a:p>
        </p:txBody>
      </p:sp>
      <p:sp>
        <p:nvSpPr>
          <p:cNvPr id="47" name="Text 45"/>
          <p:cNvSpPr/>
          <p:nvPr/>
        </p:nvSpPr>
        <p:spPr>
          <a:xfrm>
            <a:off x="6372671" y="3758357"/>
            <a:ext cx="654397" cy="331440"/>
          </a:xfrm>
          <a:prstGeom prst="roundRect">
            <a:avLst>
              <a:gd name="adj" fmla="val 17243"/>
            </a:avLst>
          </a:prstGeom>
          <a:solidFill>
            <a:srgbClr val="E94560">
              <a:alpha val="30000"/>
            </a:srgbClr>
          </a:solidFill>
          <a:ln w="9525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8" name="Text 46"/>
          <p:cNvSpPr/>
          <p:nvPr/>
        </p:nvSpPr>
        <p:spPr>
          <a:xfrm>
            <a:off x="6515546" y="3844082"/>
            <a:ext cx="37602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Repeat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571271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Core Technologies Powering Generative AI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85750" y="1823145"/>
            <a:ext cx="2768650" cy="2011561"/>
          </a:xfrm>
          <a:prstGeom prst="roundRect">
            <a:avLst>
              <a:gd name="adj" fmla="val 4735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/tmp/rasterized-gradient-42d4f52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966020"/>
            <a:ext cx="2482900" cy="3637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0951" y="2061270"/>
            <a:ext cx="2338248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Transformers and LLMs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428625" y="2425005"/>
            <a:ext cx="2532558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Attention-based architecture modeling long-range dependencies in sequences</a:t>
            </a:r>
            <a:endParaRPr lang="en-US" sz="825" dirty="0"/>
          </a:p>
        </p:txBody>
      </p:sp>
      <p:sp>
        <p:nvSpPr>
          <p:cNvPr id="7" name="Text 4"/>
          <p:cNvSpPr/>
          <p:nvPr/>
        </p:nvSpPr>
        <p:spPr>
          <a:xfrm>
            <a:off x="428625" y="2834580"/>
            <a:ext cx="2482900" cy="247650"/>
          </a:xfrm>
          <a:prstGeom prst="rect">
            <a:avLst/>
          </a:prstGeom>
          <a:solidFill>
            <a:srgbClr val="E94560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442913" y="2834580"/>
            <a:ext cx="0" cy="247650"/>
          </a:xfrm>
          <a:prstGeom prst="line">
            <a:avLst/>
          </a:prstGeom>
          <a:noFill/>
          <a:ln w="28575">
            <a:solidFill>
              <a:srgbClr val="E9456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52450" y="2891730"/>
            <a:ext cx="23091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Summarize scientific literature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428625" y="3139380"/>
            <a:ext cx="2482900" cy="247650"/>
          </a:xfrm>
          <a:prstGeom prst="rect">
            <a:avLst/>
          </a:prstGeom>
          <a:solidFill>
            <a:srgbClr val="E94560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442913" y="3139380"/>
            <a:ext cx="0" cy="247650"/>
          </a:xfrm>
          <a:prstGeom prst="line">
            <a:avLst/>
          </a:prstGeom>
          <a:noFill/>
          <a:ln w="28575">
            <a:solidFill>
              <a:srgbClr val="E9456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52450" y="3196530"/>
            <a:ext cx="23091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analysis code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428625" y="3444180"/>
            <a:ext cx="2482900" cy="247650"/>
          </a:xfrm>
          <a:prstGeom prst="rect">
            <a:avLst/>
          </a:prstGeom>
          <a:solidFill>
            <a:srgbClr val="E94560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442913" y="3444180"/>
            <a:ext cx="0" cy="247650"/>
          </a:xfrm>
          <a:prstGeom prst="line">
            <a:avLst/>
          </a:prstGeom>
          <a:noFill/>
          <a:ln w="28575">
            <a:solidFill>
              <a:srgbClr val="E9456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552450" y="3501330"/>
            <a:ext cx="23091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co-scientists for hypotheses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3187750" y="1823145"/>
            <a:ext cx="2768650" cy="2011561"/>
          </a:xfrm>
          <a:prstGeom prst="roundRect">
            <a:avLst>
              <a:gd name="adj" fmla="val 4735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7" name="Image 1" descr="/tmp/rasterized-gradient-228f909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625" y="1966020"/>
            <a:ext cx="2482900" cy="363736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3402951" y="2061270"/>
            <a:ext cx="2338248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Diffusion Models</a:t>
            </a:r>
            <a:endParaRPr lang="en-US" sz="975" dirty="0"/>
          </a:p>
        </p:txBody>
      </p:sp>
      <p:sp>
        <p:nvSpPr>
          <p:cNvPr id="19" name="Text 15"/>
          <p:cNvSpPr/>
          <p:nvPr/>
        </p:nvSpPr>
        <p:spPr>
          <a:xfrm>
            <a:off x="3330625" y="2425005"/>
            <a:ext cx="2532558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Reverse gradual noising to generate high-fidelity samples</a:t>
            </a:r>
            <a:endParaRPr lang="en-US" sz="825" dirty="0"/>
          </a:p>
        </p:txBody>
      </p:sp>
      <p:sp>
        <p:nvSpPr>
          <p:cNvPr id="20" name="Text 16"/>
          <p:cNvSpPr/>
          <p:nvPr/>
        </p:nvSpPr>
        <p:spPr>
          <a:xfrm>
            <a:off x="3330625" y="2834580"/>
            <a:ext cx="2482900" cy="24765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7"/>
          <p:cNvSpPr/>
          <p:nvPr/>
        </p:nvSpPr>
        <p:spPr>
          <a:xfrm>
            <a:off x="3344912" y="2834580"/>
            <a:ext cx="0" cy="247650"/>
          </a:xfrm>
          <a:prstGeom prst="line">
            <a:avLst/>
          </a:prstGeom>
          <a:noFill/>
          <a:ln w="28575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3454450" y="2891730"/>
            <a:ext cx="23091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Molecular and materials design</a:t>
            </a:r>
            <a:endParaRPr lang="en-US" sz="750" dirty="0"/>
          </a:p>
        </p:txBody>
      </p:sp>
      <p:sp>
        <p:nvSpPr>
          <p:cNvPr id="23" name="Text 19"/>
          <p:cNvSpPr/>
          <p:nvPr/>
        </p:nvSpPr>
        <p:spPr>
          <a:xfrm>
            <a:off x="3330625" y="3139380"/>
            <a:ext cx="2482900" cy="24765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0"/>
          <p:cNvSpPr/>
          <p:nvPr/>
        </p:nvSpPr>
        <p:spPr>
          <a:xfrm>
            <a:off x="3344912" y="3139380"/>
            <a:ext cx="0" cy="247650"/>
          </a:xfrm>
          <a:prstGeom prst="line">
            <a:avLst/>
          </a:prstGeom>
          <a:noFill/>
          <a:ln w="28575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>
            <a:off x="3454450" y="3196530"/>
            <a:ext cx="23091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AlphaFold 3 protein prediction</a:t>
            </a:r>
            <a:endParaRPr lang="en-US" sz="750" dirty="0"/>
          </a:p>
        </p:txBody>
      </p:sp>
      <p:sp>
        <p:nvSpPr>
          <p:cNvPr id="26" name="Text 22"/>
          <p:cNvSpPr/>
          <p:nvPr/>
        </p:nvSpPr>
        <p:spPr>
          <a:xfrm>
            <a:off x="3330625" y="3444180"/>
            <a:ext cx="2482900" cy="24765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Shape 23"/>
          <p:cNvSpPr/>
          <p:nvPr/>
        </p:nvSpPr>
        <p:spPr>
          <a:xfrm>
            <a:off x="3344912" y="3444180"/>
            <a:ext cx="0" cy="247650"/>
          </a:xfrm>
          <a:prstGeom prst="line">
            <a:avLst/>
          </a:prstGeom>
          <a:noFill/>
          <a:ln w="28575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4"/>
          <p:cNvSpPr/>
          <p:nvPr/>
        </p:nvSpPr>
        <p:spPr>
          <a:xfrm>
            <a:off x="3454450" y="3501330"/>
            <a:ext cx="23091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GenCast weather forecasting</a:t>
            </a:r>
            <a:endParaRPr lang="en-US" sz="750" dirty="0"/>
          </a:p>
        </p:txBody>
      </p:sp>
      <p:sp>
        <p:nvSpPr>
          <p:cNvPr id="29" name="Text 25"/>
          <p:cNvSpPr/>
          <p:nvPr/>
        </p:nvSpPr>
        <p:spPr>
          <a:xfrm>
            <a:off x="6089749" y="1823145"/>
            <a:ext cx="2768650" cy="2011561"/>
          </a:xfrm>
          <a:prstGeom prst="roundRect">
            <a:avLst>
              <a:gd name="adj" fmla="val 4735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0" name="Image 2" descr="/tmp/rasterized-gradient-2e68342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624" y="1966020"/>
            <a:ext cx="2482900" cy="363736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6304950" y="2061270"/>
            <a:ext cx="2338248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VAEs and GANs</a:t>
            </a:r>
            <a:endParaRPr lang="en-US" sz="975" dirty="0"/>
          </a:p>
        </p:txBody>
      </p:sp>
      <p:sp>
        <p:nvSpPr>
          <p:cNvPr id="32" name="Text 27"/>
          <p:cNvSpPr/>
          <p:nvPr/>
        </p:nvSpPr>
        <p:spPr>
          <a:xfrm>
            <a:off x="6232624" y="2425005"/>
            <a:ext cx="2532558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Earlier but foundational frameworks for generative modeling</a:t>
            </a:r>
            <a:endParaRPr lang="en-US" sz="825" dirty="0"/>
          </a:p>
        </p:txBody>
      </p:sp>
      <p:sp>
        <p:nvSpPr>
          <p:cNvPr id="33" name="Text 28"/>
          <p:cNvSpPr/>
          <p:nvPr/>
        </p:nvSpPr>
        <p:spPr>
          <a:xfrm>
            <a:off x="6232624" y="2834580"/>
            <a:ext cx="2482900" cy="247650"/>
          </a:xfrm>
          <a:prstGeom prst="rect">
            <a:avLst/>
          </a:prstGeom>
          <a:solidFill>
            <a:srgbClr val="10B981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4" name="Shape 29"/>
          <p:cNvSpPr/>
          <p:nvPr/>
        </p:nvSpPr>
        <p:spPr>
          <a:xfrm>
            <a:off x="6246912" y="2834580"/>
            <a:ext cx="0" cy="247650"/>
          </a:xfrm>
          <a:prstGeom prst="line">
            <a:avLst/>
          </a:prstGeom>
          <a:noFill/>
          <a:ln w="28575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0"/>
          <p:cNvSpPr/>
          <p:nvPr/>
        </p:nvSpPr>
        <p:spPr>
          <a:xfrm>
            <a:off x="6356449" y="2891730"/>
            <a:ext cx="23091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Low-dim latent representations</a:t>
            </a:r>
            <a:endParaRPr lang="en-US" sz="750" dirty="0"/>
          </a:p>
        </p:txBody>
      </p:sp>
      <p:sp>
        <p:nvSpPr>
          <p:cNvPr id="36" name="Text 31"/>
          <p:cNvSpPr/>
          <p:nvPr/>
        </p:nvSpPr>
        <p:spPr>
          <a:xfrm>
            <a:off x="6232624" y="3139380"/>
            <a:ext cx="2482900" cy="247650"/>
          </a:xfrm>
          <a:prstGeom prst="rect">
            <a:avLst/>
          </a:prstGeom>
          <a:solidFill>
            <a:srgbClr val="10B981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7" name="Shape 32"/>
          <p:cNvSpPr/>
          <p:nvPr/>
        </p:nvSpPr>
        <p:spPr>
          <a:xfrm>
            <a:off x="6246912" y="3139380"/>
            <a:ext cx="0" cy="247650"/>
          </a:xfrm>
          <a:prstGeom prst="line">
            <a:avLst/>
          </a:prstGeom>
          <a:noFill/>
          <a:ln w="28575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3"/>
          <p:cNvSpPr/>
          <p:nvPr/>
        </p:nvSpPr>
        <p:spPr>
          <a:xfrm>
            <a:off x="6356449" y="3196530"/>
            <a:ext cx="23091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Synthetic dataset augmentation</a:t>
            </a:r>
            <a:endParaRPr lang="en-US" sz="750" dirty="0"/>
          </a:p>
        </p:txBody>
      </p:sp>
      <p:sp>
        <p:nvSpPr>
          <p:cNvPr id="39" name="Text 34"/>
          <p:cNvSpPr/>
          <p:nvPr/>
        </p:nvSpPr>
        <p:spPr>
          <a:xfrm>
            <a:off x="6232624" y="3444180"/>
            <a:ext cx="2482900" cy="247650"/>
          </a:xfrm>
          <a:prstGeom prst="rect">
            <a:avLst/>
          </a:prstGeom>
          <a:solidFill>
            <a:srgbClr val="10B981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Shape 35"/>
          <p:cNvSpPr/>
          <p:nvPr/>
        </p:nvSpPr>
        <p:spPr>
          <a:xfrm>
            <a:off x="6246912" y="3444180"/>
            <a:ext cx="0" cy="247650"/>
          </a:xfrm>
          <a:prstGeom prst="line">
            <a:avLst/>
          </a:prstGeom>
          <a:noFill/>
          <a:ln w="28575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6"/>
          <p:cNvSpPr/>
          <p:nvPr/>
        </p:nvSpPr>
        <p:spPr>
          <a:xfrm>
            <a:off x="6356449" y="3501330"/>
            <a:ext cx="23091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Surrogate models for simulations</a:t>
            </a:r>
            <a:endParaRPr lang="en-US" sz="750" dirty="0"/>
          </a:p>
        </p:txBody>
      </p:sp>
      <p:sp>
        <p:nvSpPr>
          <p:cNvPr id="42" name="Text 37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43816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Pre-Training Revolution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5750" y="1618357"/>
            <a:ext cx="427482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3"/>
              </a:lnSpc>
              <a:buNone/>
            </a:pPr>
            <a:r>
              <a:rPr lang="en-US" sz="9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Modern generative AI thrives on </a:t>
            </a:r>
            <a:r>
              <a:rPr lang="en-US" sz="9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pre-training</a:t>
            </a:r>
            <a:r>
              <a:rPr lang="en-US" sz="9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models are first trained on large, generic corpora and then </a:t>
            </a:r>
            <a:r>
              <a:rPr lang="en-US" sz="975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fine-tuned</a:t>
            </a:r>
            <a:r>
              <a:rPr lang="en-US" sz="975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on specific tasks.</a:t>
            </a:r>
            <a:endParaRPr lang="en-US" sz="975" dirty="0"/>
          </a:p>
        </p:txBody>
      </p:sp>
      <p:sp>
        <p:nvSpPr>
          <p:cNvPr id="5" name="Text 3"/>
          <p:cNvSpPr/>
          <p:nvPr/>
        </p:nvSpPr>
        <p:spPr>
          <a:xfrm>
            <a:off x="285750" y="2104132"/>
            <a:ext cx="4191000" cy="965597"/>
          </a:xfrm>
          <a:prstGeom prst="roundRect">
            <a:avLst>
              <a:gd name="adj" fmla="val 986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28625" y="2247007"/>
            <a:ext cx="1172617" cy="521791"/>
          </a:xfrm>
          <a:prstGeom prst="roundRect">
            <a:avLst>
              <a:gd name="adj" fmla="val 14604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81025" y="2361307"/>
            <a:ext cx="885173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Large Generic Corpus</a:t>
            </a:r>
            <a:endParaRPr lang="en-US" sz="825" dirty="0"/>
          </a:p>
        </p:txBody>
      </p:sp>
      <p:sp>
        <p:nvSpPr>
          <p:cNvPr id="8" name="Text 6"/>
          <p:cNvSpPr/>
          <p:nvPr/>
        </p:nvSpPr>
        <p:spPr>
          <a:xfrm>
            <a:off x="657523" y="2806898"/>
            <a:ext cx="72911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Text, code, images</a:t>
            </a:r>
            <a:endParaRPr lang="en-US" sz="675" dirty="0"/>
          </a:p>
        </p:txBody>
      </p:sp>
      <p:sp>
        <p:nvSpPr>
          <p:cNvPr id="9" name="Text 7"/>
          <p:cNvSpPr/>
          <p:nvPr/>
        </p:nvSpPr>
        <p:spPr>
          <a:xfrm>
            <a:off x="1696492" y="2453580"/>
            <a:ext cx="1943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982242" y="2247007"/>
            <a:ext cx="992684" cy="521791"/>
          </a:xfrm>
          <a:prstGeom prst="roundRect">
            <a:avLst>
              <a:gd name="adj" fmla="val 14604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2134642" y="2361307"/>
            <a:ext cx="701641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Pre-trained Model</a:t>
            </a:r>
            <a:endParaRPr lang="en-US" sz="825" dirty="0"/>
          </a:p>
        </p:txBody>
      </p:sp>
      <p:sp>
        <p:nvSpPr>
          <p:cNvPr id="12" name="Text 10"/>
          <p:cNvSpPr/>
          <p:nvPr/>
        </p:nvSpPr>
        <p:spPr>
          <a:xfrm>
            <a:off x="2109192" y="2806898"/>
            <a:ext cx="7535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General knowledge</a:t>
            </a:r>
            <a:endParaRPr lang="en-US" sz="675" dirty="0"/>
          </a:p>
        </p:txBody>
      </p:sp>
      <p:sp>
        <p:nvSpPr>
          <p:cNvPr id="13" name="Text 11"/>
          <p:cNvSpPr/>
          <p:nvPr/>
        </p:nvSpPr>
        <p:spPr>
          <a:xfrm>
            <a:off x="3070175" y="2453580"/>
            <a:ext cx="1943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3355925" y="2247007"/>
            <a:ext cx="977950" cy="521791"/>
          </a:xfrm>
          <a:prstGeom prst="roundRect">
            <a:avLst>
              <a:gd name="adj" fmla="val 14604"/>
            </a:avLst>
          </a:prstGeom>
          <a:solidFill>
            <a:srgbClr val="E9456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3508325" y="2361307"/>
            <a:ext cx="686613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Fine-tuned Model</a:t>
            </a:r>
            <a:endParaRPr lang="en-US" sz="825" dirty="0"/>
          </a:p>
        </p:txBody>
      </p:sp>
      <p:sp>
        <p:nvSpPr>
          <p:cNvPr id="16" name="Text 14"/>
          <p:cNvSpPr/>
          <p:nvPr/>
        </p:nvSpPr>
        <p:spPr>
          <a:xfrm>
            <a:off x="3539877" y="2806898"/>
            <a:ext cx="62209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Domain-specific</a:t>
            </a:r>
            <a:endParaRPr lang="en-US" sz="675" dirty="0"/>
          </a:p>
        </p:txBody>
      </p:sp>
      <p:sp>
        <p:nvSpPr>
          <p:cNvPr id="17" name="Text 15"/>
          <p:cNvSpPr/>
          <p:nvPr/>
        </p:nvSpPr>
        <p:spPr>
          <a:xfrm>
            <a:off x="285750" y="3184029"/>
            <a:ext cx="4191000" cy="855315"/>
          </a:xfrm>
          <a:prstGeom prst="roundRect">
            <a:avLst>
              <a:gd name="adj" fmla="val 11136"/>
            </a:avLst>
          </a:prstGeom>
          <a:solidFill>
            <a:srgbClr val="EFF6FF"/>
          </a:solidFill>
          <a:ln w="19050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38150" y="3336429"/>
            <a:ext cx="39639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This Matters for Science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438150" y="3572619"/>
            <a:ext cx="3963924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High-quality labeled data is often scarce or costly in science. Pre-training leverages vast generic data, then small task-specific datasets enable specialization.</a:t>
            </a:r>
            <a:endParaRPr lang="en-US" sz="825" dirty="0"/>
          </a:p>
        </p:txBody>
      </p:sp>
      <p:sp>
        <p:nvSpPr>
          <p:cNvPr id="20" name="Text 18"/>
          <p:cNvSpPr/>
          <p:nvPr/>
        </p:nvSpPr>
        <p:spPr>
          <a:xfrm>
            <a:off x="4667250" y="1109067"/>
            <a:ext cx="427482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Domain Adaptation Examples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4667250" y="1364307"/>
            <a:ext cx="4191000" cy="738932"/>
          </a:xfrm>
          <a:prstGeom prst="roundRect">
            <a:avLst>
              <a:gd name="adj" fmla="val 10312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4791075" y="1488132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Biomedicine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4791075" y="1686223"/>
            <a:ext cx="4022217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Language model pre-trained on broad text → adapted to medical literature and clinical notes</a:t>
            </a:r>
            <a:endParaRPr lang="en-US" sz="825" dirty="0"/>
          </a:p>
        </p:txBody>
      </p:sp>
      <p:sp>
        <p:nvSpPr>
          <p:cNvPr id="24" name="Text 22"/>
          <p:cNvSpPr/>
          <p:nvPr/>
        </p:nvSpPr>
        <p:spPr>
          <a:xfrm>
            <a:off x="4667250" y="2179439"/>
            <a:ext cx="4191000" cy="738932"/>
          </a:xfrm>
          <a:prstGeom prst="roundRect">
            <a:avLst>
              <a:gd name="adj" fmla="val 10312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4791075" y="2303264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Materials Science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4791075" y="2501354"/>
            <a:ext cx="4022217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Foundation model → fine-tuned for catalyst discovery and battery material optimization</a:t>
            </a:r>
            <a:endParaRPr lang="en-US" sz="825" dirty="0"/>
          </a:p>
        </p:txBody>
      </p:sp>
      <p:sp>
        <p:nvSpPr>
          <p:cNvPr id="27" name="Text 25"/>
          <p:cNvSpPr/>
          <p:nvPr/>
        </p:nvSpPr>
        <p:spPr>
          <a:xfrm>
            <a:off x="4667250" y="2994571"/>
            <a:ext cx="4191000" cy="738932"/>
          </a:xfrm>
          <a:prstGeom prst="roundRect">
            <a:avLst>
              <a:gd name="adj" fmla="val 10312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4791075" y="3118396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Protein Science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4791075" y="3316486"/>
            <a:ext cx="4022217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pre-trained on millions of sequences → specialized for narrow protein family with small dataset</a:t>
            </a:r>
            <a:endParaRPr lang="en-US" sz="825" dirty="0"/>
          </a:p>
        </p:txBody>
      </p:sp>
      <p:sp>
        <p:nvSpPr>
          <p:cNvPr id="30" name="Text 28"/>
          <p:cNvSpPr/>
          <p:nvPr/>
        </p:nvSpPr>
        <p:spPr>
          <a:xfrm>
            <a:off x="4667250" y="3809702"/>
            <a:ext cx="4191000" cy="738932"/>
          </a:xfrm>
          <a:prstGeom prst="roundRect">
            <a:avLst>
              <a:gd name="adj" fmla="val 10312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4791075" y="3933527"/>
            <a:ext cx="402221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Geosciences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791075" y="4131618"/>
            <a:ext cx="4022217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Earth system foundation models → regional climate prediction and extreme event analysis</a:t>
            </a:r>
            <a:endParaRPr lang="en-US" sz="825" dirty="0"/>
          </a:p>
        </p:txBody>
      </p:sp>
      <p:sp>
        <p:nvSpPr>
          <p:cNvPr id="33" name="Text 31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APPLICATIONS</a:t>
            </a:r>
            <a:endParaRPr lang="en-US" sz="825" dirty="0"/>
          </a:p>
        </p:txBody>
      </p:sp>
      <p:sp>
        <p:nvSpPr>
          <p:cNvPr id="3" name="Text 1"/>
          <p:cNvSpPr/>
          <p:nvPr/>
        </p:nvSpPr>
        <p:spPr>
          <a:xfrm>
            <a:off x="285750" y="432346"/>
            <a:ext cx="604304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Physical, Chemical Sciences and Drug Discovery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285750" y="1836390"/>
            <a:ext cx="4210050" cy="2169616"/>
          </a:xfrm>
          <a:prstGeom prst="roundRect">
            <a:avLst>
              <a:gd name="adj" fmla="val 4390"/>
            </a:avLst>
          </a:prstGeom>
          <a:solidFill>
            <a:srgbClr val="E94560">
              <a:alpha val="15000"/>
            </a:srgbClr>
          </a:solidFill>
          <a:ln w="9525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28625" y="1979265"/>
            <a:ext cx="40027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F9A8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PHYSICAL AND CHEMICAL SCIENCES</a:t>
            </a:r>
            <a:endParaRPr lang="en-US" sz="825" dirty="0"/>
          </a:p>
        </p:txBody>
      </p:sp>
      <p:sp>
        <p:nvSpPr>
          <p:cNvPr id="6" name="Text 4"/>
          <p:cNvSpPr/>
          <p:nvPr/>
        </p:nvSpPr>
        <p:spPr>
          <a:xfrm>
            <a:off x="428625" y="2202061"/>
            <a:ext cx="3924300" cy="502890"/>
          </a:xfrm>
          <a:prstGeom prst="roundRect">
            <a:avLst>
              <a:gd name="adj" fmla="val 11364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23875" y="2297311"/>
            <a:ext cx="380847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Materials Design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23875" y="2476351"/>
            <a:ext cx="380847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Explore enormous chemical spaces for superconductors, catalysts, battery materials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428625" y="2781151"/>
            <a:ext cx="3924300" cy="502890"/>
          </a:xfrm>
          <a:prstGeom prst="roundRect">
            <a:avLst>
              <a:gd name="adj" fmla="val 11364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23875" y="2876401"/>
            <a:ext cx="380847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Reaction Planning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523875" y="3055441"/>
            <a:ext cx="380847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Suggest products and retrosynthetic routes from concept to synthesis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428625" y="3360241"/>
            <a:ext cx="3924300" cy="502890"/>
          </a:xfrm>
          <a:prstGeom prst="roundRect">
            <a:avLst>
              <a:gd name="adj" fmla="val 11364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23875" y="3455491"/>
            <a:ext cx="380847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Mathematical Reasoning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523875" y="3634532"/>
            <a:ext cx="380847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AlphaProof/Gemini achieved gold-medal IMO standard (2025)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4648200" y="1297335"/>
            <a:ext cx="4210050" cy="2169616"/>
          </a:xfrm>
          <a:prstGeom prst="roundRect">
            <a:avLst>
              <a:gd name="adj" fmla="val 4390"/>
            </a:avLst>
          </a:prstGeom>
          <a:solidFill>
            <a:srgbClr val="3B82F6">
              <a:alpha val="15000"/>
            </a:srgbClr>
          </a:solidFill>
          <a:ln w="9525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791075" y="1440210"/>
            <a:ext cx="400278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600"/>
              </a:spcAft>
              <a:buNone/>
            </a:pPr>
            <a:r>
              <a:rPr lang="en-US" sz="825" dirty="0">
                <a:solidFill>
                  <a:srgbClr val="93C5F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CHEMISTRY AND DRUG DISCOVERY</a:t>
            </a:r>
            <a:endParaRPr lang="en-US" sz="825" dirty="0"/>
          </a:p>
        </p:txBody>
      </p:sp>
      <p:sp>
        <p:nvSpPr>
          <p:cNvPr id="17" name="Text 15"/>
          <p:cNvSpPr/>
          <p:nvPr/>
        </p:nvSpPr>
        <p:spPr>
          <a:xfrm>
            <a:off x="4791075" y="1663005"/>
            <a:ext cx="3924300" cy="502890"/>
          </a:xfrm>
          <a:prstGeom prst="roundRect">
            <a:avLst>
              <a:gd name="adj" fmla="val 11364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886325" y="1758255"/>
            <a:ext cx="380847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Novel Therapeutics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4886325" y="1937296"/>
            <a:ext cx="380847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Propose new antibiotics with desired efficacy and safety profiles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4791075" y="2242096"/>
            <a:ext cx="3924300" cy="502890"/>
          </a:xfrm>
          <a:prstGeom prst="roundRect">
            <a:avLst>
              <a:gd name="adj" fmla="val 11364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886325" y="2337346"/>
            <a:ext cx="380847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Multi-Objective Optimization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886325" y="2516386"/>
            <a:ext cx="380847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Balance binding, solubility, toxicity, synthesizability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4791075" y="2821186"/>
            <a:ext cx="3924300" cy="502890"/>
          </a:xfrm>
          <a:prstGeom prst="roundRect">
            <a:avLst>
              <a:gd name="adj" fmla="val 11364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886325" y="2916436"/>
            <a:ext cx="380847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Clinical Acceleration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4886325" y="3095476"/>
            <a:ext cx="380847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candidates: ~90% Phase I success vs 40-65% industry average</a:t>
            </a:r>
            <a:endParaRPr lang="en-US" sz="750" dirty="0"/>
          </a:p>
        </p:txBody>
      </p:sp>
      <p:pic>
        <p:nvPicPr>
          <p:cNvPr id="26" name="Image 0" descr="/tmp/rasterized-gradient-69e6ee9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562201"/>
            <a:ext cx="4210050" cy="982861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4742117" y="3695551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TIMELINE REDUCTION</a:t>
            </a:r>
            <a:endParaRPr lang="en-US" sz="750" dirty="0"/>
          </a:p>
        </p:txBody>
      </p:sp>
      <p:sp>
        <p:nvSpPr>
          <p:cNvPr id="28" name="Text 25"/>
          <p:cNvSpPr/>
          <p:nvPr/>
        </p:nvSpPr>
        <p:spPr>
          <a:xfrm>
            <a:off x="4742117" y="3867001"/>
            <a:ext cx="4022217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10-15 → 3-5 years</a:t>
            </a:r>
            <a:endParaRPr lang="en-US" sz="2100" dirty="0"/>
          </a:p>
        </p:txBody>
      </p:sp>
      <p:sp>
        <p:nvSpPr>
          <p:cNvPr id="29" name="Text 26"/>
          <p:cNvSpPr/>
          <p:nvPr/>
        </p:nvSpPr>
        <p:spPr>
          <a:xfrm>
            <a:off x="4742117" y="4278362"/>
            <a:ext cx="40222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300"/>
              </a:spcBef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Drug discovery with AI assistance</a:t>
            </a:r>
            <a:endParaRPr lang="en-US" sz="750" dirty="0"/>
          </a:p>
        </p:txBody>
      </p:sp>
      <p:sp>
        <p:nvSpPr>
          <p:cNvPr id="30" name="Text 27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85750" y="228600"/>
            <a:ext cx="874395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APPLICATIONS</a:t>
            </a:r>
            <a:endParaRPr lang="en-US" sz="825" dirty="0"/>
          </a:p>
        </p:txBody>
      </p:sp>
      <p:sp>
        <p:nvSpPr>
          <p:cNvPr id="4" name="Text 2"/>
          <p:cNvSpPr/>
          <p:nvPr/>
        </p:nvSpPr>
        <p:spPr>
          <a:xfrm>
            <a:off x="285750" y="432346"/>
            <a:ext cx="43816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A1A2E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Life and Environmental Sciences</a:t>
            </a:r>
            <a:endParaRPr lang="en-US" sz="2250" dirty="0"/>
          </a:p>
        </p:txBody>
      </p:sp>
      <p:pic>
        <p:nvPicPr>
          <p:cNvPr id="5" name="Image 0" descr="/tmp/rasterized-gradient-83f175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860352"/>
            <a:ext cx="4592836" cy="146089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38150" y="2012752"/>
            <a:ext cx="43737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00"/>
              </a:spcAft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PROTEIN ENGINEERING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438150" y="2184202"/>
            <a:ext cx="4373797" cy="346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AlphaFold 3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38150" y="2587972"/>
            <a:ext cx="437379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450"/>
              </a:spcBef>
              <a:buNone/>
            </a:pPr>
            <a:r>
              <a:rPr lang="en-US" sz="9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Predicts structure and interactions of proteins, DNA, RNA, ligands, and ions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38150" y="2843213"/>
            <a:ext cx="2709416" cy="325636"/>
          </a:xfrm>
          <a:prstGeom prst="roundRect">
            <a:avLst>
              <a:gd name="adj" fmla="val 17550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52450" y="2919413"/>
            <a:ext cx="253043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50%+ improvement over existing methods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285750" y="3416498"/>
            <a:ext cx="2248793" cy="565696"/>
          </a:xfrm>
          <a:prstGeom prst="roundRect">
            <a:avLst>
              <a:gd name="adj" fmla="val 1347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09575" y="3540323"/>
            <a:ext cx="204116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Genomics</a:t>
            </a:r>
            <a:endParaRPr lang="en-US" sz="825" dirty="0"/>
          </a:p>
        </p:txBody>
      </p:sp>
      <p:sp>
        <p:nvSpPr>
          <p:cNvPr id="13" name="Text 10"/>
          <p:cNvSpPr/>
          <p:nvPr/>
        </p:nvSpPr>
        <p:spPr>
          <a:xfrm>
            <a:off x="409575" y="3725019"/>
            <a:ext cx="204116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Modeling sequence-function relationships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2629793" y="3416498"/>
            <a:ext cx="2248793" cy="565696"/>
          </a:xfrm>
          <a:prstGeom prst="roundRect">
            <a:avLst>
              <a:gd name="adj" fmla="val 13470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2753618" y="3540323"/>
            <a:ext cx="204116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300"/>
              </a:spcAft>
              <a:buNone/>
            </a:pPr>
            <a:r>
              <a:rPr lang="en-US" sz="825" b="1" dirty="0">
                <a:solidFill>
                  <a:srgbClr val="3B82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AI</a:t>
            </a:r>
            <a:endParaRPr lang="en-US" sz="825" dirty="0"/>
          </a:p>
        </p:txBody>
      </p:sp>
      <p:sp>
        <p:nvSpPr>
          <p:cNvPr id="16" name="Text 13"/>
          <p:cNvSpPr/>
          <p:nvPr/>
        </p:nvSpPr>
        <p:spPr>
          <a:xfrm>
            <a:off x="2753618" y="3725019"/>
            <a:ext cx="204116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Risk prediction and trial design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5030986" y="1717477"/>
            <a:ext cx="390380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4755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Climate and Earth System Science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5030986" y="1972717"/>
            <a:ext cx="3827264" cy="777032"/>
          </a:xfrm>
          <a:prstGeom prst="roundRect">
            <a:avLst>
              <a:gd name="adj" fmla="val 9807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5154811" y="2096542"/>
            <a:ext cx="36512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GenCast Weather Forecasting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5154811" y="2294632"/>
            <a:ext cx="3651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Outperforms ECMWF ENS in 97% of scenarios</a:t>
            </a:r>
            <a:endParaRPr lang="en-US" sz="825" dirty="0"/>
          </a:p>
        </p:txBody>
      </p:sp>
      <p:sp>
        <p:nvSpPr>
          <p:cNvPr id="21" name="Text 18"/>
          <p:cNvSpPr/>
          <p:nvPr/>
        </p:nvSpPr>
        <p:spPr>
          <a:xfrm>
            <a:off x="5154811" y="2479328"/>
            <a:ext cx="3651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Bef>
                <a:spcPts val="300"/>
              </a:spcBef>
              <a:buNone/>
            </a:pPr>
            <a:r>
              <a:rPr lang="en-US" sz="825" b="1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15-day forecasts in 8 minutes</a:t>
            </a:r>
            <a:endParaRPr lang="en-US" sz="825" dirty="0"/>
          </a:p>
        </p:txBody>
      </p:sp>
      <p:sp>
        <p:nvSpPr>
          <p:cNvPr id="22" name="Text 19"/>
          <p:cNvSpPr/>
          <p:nvPr/>
        </p:nvSpPr>
        <p:spPr>
          <a:xfrm>
            <a:off x="5030986" y="2844998"/>
            <a:ext cx="3827264" cy="592336"/>
          </a:xfrm>
          <a:prstGeom prst="roundRect">
            <a:avLst>
              <a:gd name="adj" fmla="val 1286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5154811" y="2968823"/>
            <a:ext cx="36512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Earth System Foundations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5154811" y="3166914"/>
            <a:ext cx="3651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Aurora and WeatherNext integrate atmosphere, ocean, land, cryosphere</a:t>
            </a:r>
            <a:endParaRPr lang="en-US" sz="825" dirty="0"/>
          </a:p>
        </p:txBody>
      </p:sp>
      <p:sp>
        <p:nvSpPr>
          <p:cNvPr id="25" name="Text 22"/>
          <p:cNvSpPr/>
          <p:nvPr/>
        </p:nvSpPr>
        <p:spPr>
          <a:xfrm>
            <a:off x="5030986" y="3532584"/>
            <a:ext cx="3827264" cy="592336"/>
          </a:xfrm>
          <a:prstGeom prst="roundRect">
            <a:avLst>
              <a:gd name="adj" fmla="val 12864"/>
            </a:avLst>
          </a:prstGeom>
          <a:solidFill>
            <a:srgbClr val="FFFFFF"/>
          </a:solidFill>
          <a:ln w="9525">
            <a:solidFill>
              <a:srgbClr val="E2E8F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5154811" y="3656409"/>
            <a:ext cx="36512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300"/>
              </a:spcAft>
              <a:buNone/>
            </a:pPr>
            <a:r>
              <a:rPr lang="en-US" sz="900" b="1" dirty="0">
                <a:solidFill>
                  <a:srgbClr val="E945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Surrogate Modeling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5154811" y="3854500"/>
            <a:ext cx="3651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Physics-informed surrogates at fraction of compute cost</a:t>
            </a:r>
            <a:endParaRPr lang="en-US" sz="825" dirty="0"/>
          </a:p>
        </p:txBody>
      </p:sp>
      <p:sp>
        <p:nvSpPr>
          <p:cNvPr id="28" name="Text 25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228600"/>
            <a:ext cx="54018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Mathematical Foundations and Methods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85750" y="1504206"/>
            <a:ext cx="874395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en-US" sz="9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Generative AI is driving progress in the mathematics and methodology of scientific machine learning:</a:t>
            </a:r>
            <a:endParaRPr lang="en-US" sz="975" dirty="0"/>
          </a:p>
        </p:txBody>
      </p:sp>
      <p:sp>
        <p:nvSpPr>
          <p:cNvPr id="4" name="Text 2"/>
          <p:cNvSpPr/>
          <p:nvPr/>
        </p:nvSpPr>
        <p:spPr>
          <a:xfrm>
            <a:off x="285750" y="1791742"/>
            <a:ext cx="2057400" cy="1407468"/>
          </a:xfrm>
          <a:prstGeom prst="roundRect">
            <a:avLst>
              <a:gd name="adj" fmla="val 6767"/>
            </a:avLst>
          </a:prstGeom>
          <a:solidFill>
            <a:srgbClr val="E94560">
              <a:alpha val="15000"/>
            </a:srgbClr>
          </a:solidFill>
          <a:ln w="9525">
            <a:solidFill>
              <a:srgbClr val="E9456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28625" y="1934617"/>
            <a:ext cx="342900" cy="342900"/>
          </a:xfrm>
          <a:prstGeom prst="roundRect">
            <a:avLst>
              <a:gd name="adj" fmla="val 22222"/>
            </a:avLst>
          </a:prstGeom>
          <a:solidFill>
            <a:srgbClr val="E9456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67035" y="2012752"/>
            <a:ext cx="67249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∂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28625" y="2353717"/>
            <a:ext cx="180708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Physics-Informed NNs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28625" y="2616547"/>
            <a:ext cx="1807083" cy="439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Incorporate PDEs and physical constraints directly into neural network training</a:t>
            </a:r>
            <a:endParaRPr lang="en-US" sz="825" dirty="0"/>
          </a:p>
        </p:txBody>
      </p:sp>
      <p:sp>
        <p:nvSpPr>
          <p:cNvPr id="9" name="Text 7"/>
          <p:cNvSpPr/>
          <p:nvPr/>
        </p:nvSpPr>
        <p:spPr>
          <a:xfrm>
            <a:off x="2457450" y="1791742"/>
            <a:ext cx="2057400" cy="1407468"/>
          </a:xfrm>
          <a:prstGeom prst="roundRect">
            <a:avLst>
              <a:gd name="adj" fmla="val 6767"/>
            </a:avLst>
          </a:prstGeom>
          <a:solidFill>
            <a:srgbClr val="3B82F6">
              <a:alpha val="15000"/>
            </a:srgbClr>
          </a:solidFill>
          <a:ln w="9525">
            <a:solidFill>
              <a:srgbClr val="3B82F6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2600325" y="1934617"/>
            <a:ext cx="342900" cy="342900"/>
          </a:xfrm>
          <a:prstGeom prst="roundRect">
            <a:avLst>
              <a:gd name="adj" fmla="val 22222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2693938" y="2012752"/>
            <a:ext cx="15878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dx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2600325" y="2353717"/>
            <a:ext cx="180708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Data-Driven Dynamics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2600325" y="2616547"/>
            <a:ext cx="1807083" cy="439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 governing dynamics and control laws directly from measurements</a:t>
            </a:r>
            <a:endParaRPr lang="en-US" sz="825" dirty="0"/>
          </a:p>
        </p:txBody>
      </p:sp>
      <p:sp>
        <p:nvSpPr>
          <p:cNvPr id="14" name="Text 12"/>
          <p:cNvSpPr/>
          <p:nvPr/>
        </p:nvSpPr>
        <p:spPr>
          <a:xfrm>
            <a:off x="4629150" y="1864965"/>
            <a:ext cx="2057400" cy="1260872"/>
          </a:xfrm>
          <a:prstGeom prst="roundRect">
            <a:avLst>
              <a:gd name="adj" fmla="val 7554"/>
            </a:avLst>
          </a:prstGeom>
          <a:solidFill>
            <a:srgbClr val="10B981">
              <a:alpha val="15000"/>
            </a:srgbClr>
          </a:solidFill>
          <a:ln w="9525">
            <a:solidFill>
              <a:srgbClr val="10B98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4772025" y="2007840"/>
            <a:ext cx="342900" cy="342900"/>
          </a:xfrm>
          <a:prstGeom prst="roundRect">
            <a:avLst>
              <a:gd name="adj" fmla="val 22222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897785" y="2085975"/>
            <a:ext cx="9305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σ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4772025" y="2426940"/>
            <a:ext cx="180708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Uncertainty Quantification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4772025" y="2689771"/>
            <a:ext cx="1807083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Quantify confidence and propagate uncertainty through AI pipelines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6800850" y="1864965"/>
            <a:ext cx="2057400" cy="1260872"/>
          </a:xfrm>
          <a:prstGeom prst="roundRect">
            <a:avLst>
              <a:gd name="adj" fmla="val 7554"/>
            </a:avLst>
          </a:prstGeom>
          <a:solidFill>
            <a:srgbClr val="F59E0B">
              <a:alpha val="15000"/>
            </a:srgbClr>
          </a:solidFill>
          <a:ln w="9525">
            <a:solidFill>
              <a:srgbClr val="F59E0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943725" y="2007840"/>
            <a:ext cx="342900" cy="342900"/>
          </a:xfrm>
          <a:prstGeom prst="roundRect">
            <a:avLst>
              <a:gd name="adj" fmla="val 22222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7069485" y="2085975"/>
            <a:ext cx="9305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∀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6943725" y="2426940"/>
            <a:ext cx="180708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Formal Reasoning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6943725" y="2689771"/>
            <a:ext cx="1807083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AlphaProof: RL + formal theorem proving in Lean for verifiable proofs</a:t>
            </a:r>
            <a:endParaRPr lang="en-US" sz="825" dirty="0"/>
          </a:p>
        </p:txBody>
      </p:sp>
      <p:sp>
        <p:nvSpPr>
          <p:cNvPr id="24" name="Text 22"/>
          <p:cNvSpPr/>
          <p:nvPr/>
        </p:nvSpPr>
        <p:spPr>
          <a:xfrm>
            <a:off x="285750" y="3313509"/>
            <a:ext cx="8572500" cy="839986"/>
          </a:xfrm>
          <a:prstGeom prst="roundRect">
            <a:avLst>
              <a:gd name="adj" fmla="val 11339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428625" y="3456384"/>
            <a:ext cx="845248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750"/>
              </a:spcAft>
              <a:buNone/>
            </a:pPr>
            <a:r>
              <a:rPr lang="en-US" sz="825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CROSS-CUTTING CAPABILITIES</a:t>
            </a:r>
            <a:endParaRPr lang="en-US" sz="825" dirty="0"/>
          </a:p>
        </p:txBody>
      </p:sp>
      <p:sp>
        <p:nvSpPr>
          <p:cNvPr id="26" name="Text 24"/>
          <p:cNvSpPr/>
          <p:nvPr/>
        </p:nvSpPr>
        <p:spPr>
          <a:xfrm>
            <a:off x="428625" y="3698230"/>
            <a:ext cx="1996535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Physics-Informed Models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428625" y="3877270"/>
            <a:ext cx="199653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Embed conservation laws, symmetries, PDEs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2538413" y="3698230"/>
            <a:ext cx="1996535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Latent Representations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2538413" y="3877270"/>
            <a:ext cx="199653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VAEs, GANs, diffusion for compact encodings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4648200" y="3698230"/>
            <a:ext cx="1996535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Multimodal Integration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4648200" y="3877270"/>
            <a:ext cx="199653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Text, images, time series, spatial fields</a:t>
            </a:r>
            <a:endParaRPr lang="en-US" sz="750" dirty="0"/>
          </a:p>
        </p:txBody>
      </p:sp>
      <p:sp>
        <p:nvSpPr>
          <p:cNvPr id="32" name="Text 30"/>
          <p:cNvSpPr/>
          <p:nvPr/>
        </p:nvSpPr>
        <p:spPr>
          <a:xfrm>
            <a:off x="6757988" y="3698230"/>
            <a:ext cx="1996535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1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Multi-Agent AI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6757988" y="3877270"/>
            <a:ext cx="199653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co-scientist with debate and evolution</a:t>
            </a:r>
            <a:endParaRPr lang="en-US" sz="750" dirty="0"/>
          </a:p>
        </p:txBody>
      </p:sp>
      <p:sp>
        <p:nvSpPr>
          <p:cNvPr id="34" name="Text 32"/>
          <p:cNvSpPr/>
          <p:nvPr/>
        </p:nvSpPr>
        <p:spPr>
          <a:xfrm>
            <a:off x="285750" y="4775895"/>
            <a:ext cx="3820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J. Paul Liu, 2026. Generative AI For Science. Leanpub, https://leanpub.com/generativeaiforscience</a:t>
            </a:r>
            <a:endParaRPr lang="en-US" sz="6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1487</Words>
  <Application>Microsoft Macintosh PowerPoint</Application>
  <PresentationFormat>On-screen Show (16:9)</PresentationFormat>
  <Paragraphs>265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Courier New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Generative AI - A New Frontier for Scientific Discovery</dc:title>
  <dc:subject>Generative AI For Science</dc:subject>
  <dc:creator>J. Paul Liu</dc:creator>
  <cp:lastModifiedBy>Paul Liu</cp:lastModifiedBy>
  <cp:revision>3</cp:revision>
  <dcterms:created xsi:type="dcterms:W3CDTF">2026-01-08T23:49:51Z</dcterms:created>
  <dcterms:modified xsi:type="dcterms:W3CDTF">2026-01-09T13:51:14Z</dcterms:modified>
</cp:coreProperties>
</file>